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24384000" cy="13716000"/>
  <p:notesSz cx="6858000" cy="9144000"/>
  <p:embeddedFontLst>
    <p:embeddedFont>
      <p:font typeface="Caveat Bold"/>
      <p:bold r:id="rId57"/>
    </p:embeddedFont>
    <p:embeddedFont>
      <p:font typeface="Gmarket Sans Bold"/>
      <p:bold r:id="rId58"/>
    </p:embeddedFont>
    <p:embeddedFont>
      <p:font typeface="Pretendard Regular"/>
      <p:regular r:id="rId59"/>
    </p:embeddedFont>
    <p:embeddedFont>
      <p:font typeface="Gmarket Sans Medium"/>
      <p:regular r:id="rId60"/>
    </p:embeddedFont>
    <p:embeddedFont>
      <p:font typeface="Gmarket Sans Light"/>
      <p:regular r:id="rId61"/>
    </p:embeddedFont>
    <p:embeddedFont>
      <p:font typeface="Pretendard Medium"/>
      <p:bold r:id="rId62"/>
    </p:embeddedFont>
    <p:embeddedFont>
      <p:font typeface="Pretendard Black"/>
      <p:bold r:id="rId63"/>
    </p:embeddedFont>
    <p:embeddedFont>
      <p:font typeface="Pretendard SemiBold"/>
      <p:bold r:id="rId64"/>
    </p:embeddedFont>
    <p:embeddedFont>
      <p:font typeface="Pretendard Bold"/>
      <p:bold r:id="rId65"/>
    </p:embeddedFont>
    <p:embeddedFont>
      <p:font typeface="Poppins ExtraBold"/>
      <p:bold r:id="rId66"/>
    </p:embeddedFont>
    <p:embeddedFont>
      <p:font typeface="BM JUA "/>
      <p:regular r:id="rId67"/>
    </p:embeddedFont>
    <p:embeddedFont>
      <p:font typeface="NanumSquareRoundOTF Bold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1.fntdata" Type="http://schemas.openxmlformats.org/officeDocument/2006/relationships/font"/><Relationship Id="rId58" Target="fonts/font2.fntdata" Type="http://schemas.openxmlformats.org/officeDocument/2006/relationships/font"/><Relationship Id="rId59" Target="fonts/font3.fntdata" Type="http://schemas.openxmlformats.org/officeDocument/2006/relationships/font"/><Relationship Id="rId6" Target="slides/slide1.xml" Type="http://schemas.openxmlformats.org/officeDocument/2006/relationships/slide"/><Relationship Id="rId60" Target="fonts/font4.fntdata" Type="http://schemas.openxmlformats.org/officeDocument/2006/relationships/font"/><Relationship Id="rId61" Target="fonts/font5.fntdata" Type="http://schemas.openxmlformats.org/officeDocument/2006/relationships/font"/><Relationship Id="rId62" Target="fonts/font6.fntdata" Type="http://schemas.openxmlformats.org/officeDocument/2006/relationships/font"/><Relationship Id="rId63" Target="fonts/font7.fntdata" Type="http://schemas.openxmlformats.org/officeDocument/2006/relationships/font"/><Relationship Id="rId64" Target="fonts/font8.fntdata" Type="http://schemas.openxmlformats.org/officeDocument/2006/relationships/font"/><Relationship Id="rId65" Target="fonts/font9.fntdata" Type="http://schemas.openxmlformats.org/officeDocument/2006/relationships/font"/><Relationship Id="rId66" Target="fonts/font10.fntdata" Type="http://schemas.openxmlformats.org/officeDocument/2006/relationships/font"/><Relationship Id="rId67" Target="fonts/font11.fntdata" Type="http://schemas.openxmlformats.org/officeDocument/2006/relationships/font"/><Relationship Id="rId68" Target="fonts/font12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2" Target="../media/image19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80.pn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89.png" Type="http://schemas.openxmlformats.org/officeDocument/2006/relationships/image"/><Relationship Id="rId4" Target="../media/image90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96.png" Type="http://schemas.openxmlformats.org/officeDocument/2006/relationships/image"/><Relationship Id="rId4" Target="../media/image9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98.png" Type="http://schemas.openxmlformats.org/officeDocument/2006/relationships/image"/><Relationship Id="rId4" Target="../media/image99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0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0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0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05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Relationship Id="rId5" Target="../media/image63.png" Type="http://schemas.openxmlformats.org/officeDocument/2006/relationships/image"/><Relationship Id="rId6" Target="../media/image11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Relationship Id="rId5" Target="../media/image113.png" Type="http://schemas.openxmlformats.org/officeDocument/2006/relationships/image"/><Relationship Id="rId6" Target="../media/image114.png" Type="http://schemas.openxmlformats.org/officeDocument/2006/relationships/image"/><Relationship Id="rId7" Target="../media/image1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9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20.png" Type="http://schemas.openxmlformats.org/officeDocument/2006/relationships/image"/><Relationship Id="rId8" Target="../media/image12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22.png" Type="http://schemas.openxmlformats.org/officeDocument/2006/relationships/image"/><Relationship Id="rId4" Target="../media/image123.png" Type="http://schemas.openxmlformats.org/officeDocument/2006/relationships/image"/><Relationship Id="rId5" Target="../media/image124.png" Type="http://schemas.openxmlformats.org/officeDocument/2006/relationships/image"/><Relationship Id="rId6" Target="../media/image12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26.png" Type="http://schemas.openxmlformats.org/officeDocument/2006/relationships/image"/><Relationship Id="rId4" Target="../media/image127.png" Type="http://schemas.openxmlformats.org/officeDocument/2006/relationships/image"/><Relationship Id="rId5" Target="../media/image12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29.png" Type="http://schemas.openxmlformats.org/officeDocument/2006/relationships/image"/><Relationship Id="rId4" Target="../media/image130.png" Type="http://schemas.openxmlformats.org/officeDocument/2006/relationships/image"/><Relationship Id="rId5" Target="../media/image131.png" Type="http://schemas.openxmlformats.org/officeDocument/2006/relationships/image"/><Relationship Id="rId6" Target="../media/image114.png" Type="http://schemas.openxmlformats.org/officeDocument/2006/relationships/image"/><Relationship Id="rId7" Target="../media/image132.png" Type="http://schemas.openxmlformats.org/officeDocument/2006/relationships/image"/><Relationship Id="rId8" Target="../media/image13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34.png" Type="http://schemas.openxmlformats.org/officeDocument/2006/relationships/image"/><Relationship Id="rId4" Target="../media/image135.png" Type="http://schemas.openxmlformats.org/officeDocument/2006/relationships/image"/><Relationship Id="rId5" Target="../media/image136.png" Type="http://schemas.openxmlformats.org/officeDocument/2006/relationships/image"/><Relationship Id="rId6" Target="../media/image137.png" Type="http://schemas.openxmlformats.org/officeDocument/2006/relationships/image"/><Relationship Id="rId7" Target="../media/image13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7.png" Type="http://schemas.openxmlformats.org/officeDocument/2006/relationships/image"/><Relationship Id="rId2" Target="../media/image139.png" Type="http://schemas.openxmlformats.org/officeDocument/2006/relationships/image"/><Relationship Id="rId3" Target="../media/image140.png" Type="http://schemas.openxmlformats.org/officeDocument/2006/relationships/image"/><Relationship Id="rId4" Target="../media/image141.png" Type="http://schemas.openxmlformats.org/officeDocument/2006/relationships/image"/><Relationship Id="rId5" Target="../media/image142.png" Type="http://schemas.openxmlformats.org/officeDocument/2006/relationships/image"/><Relationship Id="rId6" Target="../media/image143.png" Type="http://schemas.openxmlformats.org/officeDocument/2006/relationships/image"/><Relationship Id="rId7" Target="../media/image144.png" Type="http://schemas.openxmlformats.org/officeDocument/2006/relationships/image"/><Relationship Id="rId8" Target="../media/image145.png" Type="http://schemas.openxmlformats.org/officeDocument/2006/relationships/image"/><Relationship Id="rId9" Target="../media/image14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8.png" Type="http://schemas.openxmlformats.org/officeDocument/2006/relationships/image"/><Relationship Id="rId3" Target="../media/image149.png" Type="http://schemas.openxmlformats.org/officeDocument/2006/relationships/image"/><Relationship Id="rId4" Target="../media/image141.png" Type="http://schemas.openxmlformats.org/officeDocument/2006/relationships/image"/><Relationship Id="rId5" Target="../media/image142.png" Type="http://schemas.openxmlformats.org/officeDocument/2006/relationships/image"/><Relationship Id="rId6" Target="../media/image143.png" Type="http://schemas.openxmlformats.org/officeDocument/2006/relationships/image"/><Relationship Id="rId7" Target="../media/image150.png" Type="http://schemas.openxmlformats.org/officeDocument/2006/relationships/image"/><Relationship Id="rId8" Target="../media/image151.png" Type="http://schemas.openxmlformats.org/officeDocument/2006/relationships/image"/><Relationship Id="rId9" Target="../media/image14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2.png" Type="http://schemas.openxmlformats.org/officeDocument/2006/relationships/image"/><Relationship Id="rId3" Target="../media/image153.png" Type="http://schemas.openxmlformats.org/officeDocument/2006/relationships/image"/><Relationship Id="rId4" Target="../media/image154.png" Type="http://schemas.openxmlformats.org/officeDocument/2006/relationships/image"/><Relationship Id="rId5" Target="../media/image155.png" Type="http://schemas.openxmlformats.org/officeDocument/2006/relationships/image"/><Relationship Id="rId6" Target="../media/image156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7.png" Type="http://schemas.openxmlformats.org/officeDocument/2006/relationships/image"/><Relationship Id="rId3" Target="../media/image158.png" Type="http://schemas.openxmlformats.org/officeDocument/2006/relationships/image"/><Relationship Id="rId4" Target="../media/image159.png" Type="http://schemas.openxmlformats.org/officeDocument/2006/relationships/image"/><Relationship Id="rId5" Target="../media/image160.png" Type="http://schemas.openxmlformats.org/officeDocument/2006/relationships/image"/><Relationship Id="rId6" Target="../media/image16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19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2.png" Type="http://schemas.openxmlformats.org/officeDocument/2006/relationships/image"/><Relationship Id="rId3" Target="../media/image163.png" Type="http://schemas.openxmlformats.org/officeDocument/2006/relationships/image"/><Relationship Id="rId4" Target="../media/image164.png" Type="http://schemas.openxmlformats.org/officeDocument/2006/relationships/image"/><Relationship Id="rId5" Target="../media/image165.png" Type="http://schemas.openxmlformats.org/officeDocument/2006/relationships/image"/><Relationship Id="rId6" Target="../media/image166.png" Type="http://schemas.openxmlformats.org/officeDocument/2006/relationships/image"/><Relationship Id="rId7" Target="../media/image16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C846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0700" y="939800"/>
            <a:ext cx="23469600" cy="1184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410700"/>
            <a:ext cx="22364700" cy="2882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39800" y="4775200"/>
            <a:ext cx="22644100" cy="35560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9999" b="false" i="false" u="none" strike="noStrike">
                <a:solidFill>
                  <a:srgbClr val="494949"/>
                </a:solidFill>
                <a:ea typeface="Gmarket Sans Bold"/>
              </a:rPr>
              <a:t>공데이터를</a:t>
            </a:r>
            <a:r>
              <a:rPr lang="en-US" sz="9999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9999" b="false" i="false" u="none" strike="noStrike">
                <a:solidFill>
                  <a:srgbClr val="494949"/>
                </a:solidFill>
                <a:ea typeface="Gmarket Sans Bold"/>
              </a:rPr>
              <a:t>활용한</a:t>
            </a:r>
            <a:r>
              <a:rPr lang="en-US" sz="9999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9999" b="false" i="false" u="none" strike="noStrike">
                <a:solidFill>
                  <a:srgbClr val="494949"/>
                </a:solidFill>
                <a:ea typeface="Gmarket Sans Bold"/>
              </a:rPr>
              <a:t>여행지</a:t>
            </a:r>
            <a:r>
              <a:rPr lang="en-US" sz="9999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9999" b="false" i="false" u="none" strike="noStrike">
                <a:solidFill>
                  <a:srgbClr val="494949"/>
                </a:solidFill>
                <a:ea typeface="Gmarket Sans Bold"/>
              </a:rPr>
              <a:t>추천</a:t>
            </a:r>
            <a:r>
              <a:rPr lang="en-US" sz="9999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9999" b="false" i="false" u="none" strike="noStrike">
                <a:solidFill>
                  <a:srgbClr val="494949"/>
                </a:solidFill>
                <a:ea typeface="Gmarket Sans Bold"/>
              </a:rPr>
              <a:t>및</a:t>
            </a:r>
            <a:r>
              <a:rPr lang="en-US" sz="9999" b="false" i="false" u="none" strike="noStrike">
                <a:solidFill>
                  <a:srgbClr val="494949"/>
                </a:solidFill>
                <a:latin typeface="Gmarket Sans Bold"/>
              </a:rPr>
              <a:t> 
</a:t>
            </a:r>
            <a:r>
              <a:rPr lang="ko-KR" sz="9999" b="false" i="false" u="none" strike="noStrike">
                <a:solidFill>
                  <a:srgbClr val="FF9156"/>
                </a:solidFill>
                <a:ea typeface="Gmarket Sans Bold"/>
              </a:rPr>
              <a:t>여행</a:t>
            </a:r>
            <a:r>
              <a:rPr lang="en-US" sz="9999" b="false" i="false" u="none" strike="noStrike">
                <a:solidFill>
                  <a:srgbClr val="FF9156"/>
                </a:solidFill>
                <a:latin typeface="Gmarket Sans Bold"/>
              </a:rPr>
              <a:t> </a:t>
            </a:r>
            <a:r>
              <a:rPr lang="ko-KR" sz="9999" b="false" i="false" u="none" strike="noStrike">
                <a:solidFill>
                  <a:srgbClr val="FF9156"/>
                </a:solidFill>
                <a:ea typeface="Gmarket Sans Bold"/>
              </a:rPr>
              <a:t>기록</a:t>
            </a:r>
            <a:r>
              <a:rPr lang="en-US" sz="9999" b="false" i="false" u="none" strike="noStrike">
                <a:solidFill>
                  <a:srgbClr val="FF9156"/>
                </a:solidFill>
                <a:latin typeface="Gmarket Sans Bold"/>
              </a:rPr>
              <a:t> </a:t>
            </a:r>
            <a:r>
              <a:rPr lang="ko-KR" sz="9999" b="false" i="false" u="none" strike="noStrike">
                <a:solidFill>
                  <a:srgbClr val="FF9156"/>
                </a:solidFill>
                <a:ea typeface="Gmarket Sans Bold"/>
              </a:rPr>
              <a:t>공유</a:t>
            </a:r>
            <a:r>
              <a:rPr lang="en-US" sz="9999" b="false" i="false" u="none" strike="noStrike">
                <a:solidFill>
                  <a:srgbClr val="FF9156"/>
                </a:solidFill>
                <a:latin typeface="Gmarket Sans Bold"/>
              </a:rPr>
              <a:t> </a:t>
            </a:r>
            <a:r>
              <a:rPr lang="ko-KR" sz="9999" b="false" i="false" u="none" strike="noStrike">
                <a:solidFill>
                  <a:srgbClr val="FF9156"/>
                </a:solidFill>
                <a:ea typeface="Gmarket Sans Bold"/>
              </a:rPr>
              <a:t>커뮤니티</a:t>
            </a:r>
            <a:r>
              <a:rPr lang="en-US" sz="9999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9999" b="false" i="false" u="none" strike="noStrike">
                <a:solidFill>
                  <a:srgbClr val="494949"/>
                </a:solidFill>
                <a:ea typeface="Gmarket Sans Bold"/>
              </a:rPr>
              <a:t>서비스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1300" y="9804400"/>
            <a:ext cx="2120900" cy="212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11300" y="2260600"/>
            <a:ext cx="213614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458200" y="2641600"/>
            <a:ext cx="4318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025900" y="9677400"/>
            <a:ext cx="12903200" cy="2387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팀명</a:t>
            </a:r>
            <a:r>
              <a:rPr lang="en-US" sz="4474" b="true" i="false" u="none" strike="noStrike" spc="89">
                <a:solidFill>
                  <a:srgbClr val="595959"/>
                </a:solidFill>
                <a:latin typeface="Pretendard Regular"/>
              </a:rPr>
              <a:t> ) </a:t>
            </a: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콜데프</a:t>
            </a:r>
          </a:p>
          <a:p>
            <a:pPr algn="l" lvl="0">
              <a:lnSpc>
                <a:spcPct val="116199"/>
              </a:lnSpc>
            </a:pP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팀장</a:t>
            </a:r>
            <a:r>
              <a:rPr lang="en-US" sz="4474" b="true" i="false" u="none" strike="noStrike" spc="89">
                <a:solidFill>
                  <a:srgbClr val="595959"/>
                </a:solidFill>
                <a:latin typeface="Pretendard Regular"/>
              </a:rPr>
              <a:t> ) </a:t>
            </a: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차현탁</a:t>
            </a:r>
            <a:r>
              <a:rPr lang="en-US" sz="4474" b="true" i="false" u="none" strike="noStrike" spc="89">
                <a:solidFill>
                  <a:srgbClr val="595959"/>
                </a:solidFill>
                <a:latin typeface="Pretendard Regular"/>
              </a:rPr>
              <a:t> | </a:t>
            </a: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팀원</a:t>
            </a:r>
            <a:r>
              <a:rPr lang="en-US" sz="4474" b="true" i="false" u="none" strike="noStrike" spc="89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박성훈</a:t>
            </a:r>
            <a:r>
              <a:rPr lang="en-US" sz="4474" b="true" i="false" u="none" strike="noStrike" spc="89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은지영</a:t>
            </a:r>
            <a:r>
              <a:rPr lang="en-US" sz="4474" b="true" i="false" u="none" strike="noStrike" spc="89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최민아</a:t>
            </a:r>
          </a:p>
          <a:p>
            <a:pPr algn="l" lvl="0">
              <a:lnSpc>
                <a:spcPct val="116199"/>
              </a:lnSpc>
            </a:pP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기간</a:t>
            </a:r>
            <a:r>
              <a:rPr lang="en-US" sz="4474" b="true" i="false" u="none" strike="noStrike" spc="89">
                <a:solidFill>
                  <a:srgbClr val="595959"/>
                </a:solidFill>
                <a:latin typeface="Pretendard Regular"/>
              </a:rPr>
              <a:t> ) 2025.10.22.~2025.11.10. (</a:t>
            </a: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4474" b="true" i="false" u="none" strike="noStrike" spc="89">
                <a:solidFill>
                  <a:srgbClr val="595959"/>
                </a:solidFill>
                <a:latin typeface="Pretendard Regular"/>
              </a:rPr>
              <a:t> 20</a:t>
            </a:r>
            <a:r>
              <a:rPr lang="ko-KR" sz="4474" b="true" i="false" u="none" strike="noStrike" spc="89">
                <a:solidFill>
                  <a:srgbClr val="595959"/>
                </a:solidFill>
                <a:ea typeface="Pretendard Regular"/>
              </a:rPr>
              <a:t>일</a:t>
            </a:r>
            <a:r>
              <a:rPr lang="en-US" sz="4474" b="true" i="false" u="none" strike="noStrike" spc="89">
                <a:solidFill>
                  <a:srgbClr val="595959"/>
                </a:solidFill>
                <a:latin typeface="Pretendard Regular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50200" y="2362200"/>
            <a:ext cx="8623300" cy="189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0666" b="false" i="false" u="none" strike="noStrike" spc="213">
                <a:solidFill>
                  <a:srgbClr val="FF9156"/>
                </a:solidFill>
                <a:latin typeface="Caveat Bold"/>
              </a:rPr>
              <a:t>Trip Story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46400" y="2641600"/>
            <a:ext cx="4318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800" y="2095500"/>
            <a:ext cx="17919700" cy="160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9012" b="false" i="false" u="none" strike="noStrike">
                <a:solidFill>
                  <a:srgbClr val="595959"/>
                </a:solidFill>
                <a:ea typeface="Pretendard Black"/>
              </a:rPr>
              <a:t>프로젝트</a:t>
            </a:r>
            <a:r>
              <a:rPr lang="en-US" sz="9012" b="false" i="false" u="none" strike="noStrike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9012" b="false" i="false" u="none" strike="noStrike">
                <a:solidFill>
                  <a:srgbClr val="595959"/>
                </a:solidFill>
                <a:ea typeface="Pretendard Black"/>
              </a:rPr>
              <a:t>수행</a:t>
            </a:r>
            <a:r>
              <a:rPr lang="en-US" sz="9012" b="false" i="false" u="none" strike="noStrike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9012" b="false" i="false" u="none" strike="noStrike">
                <a:solidFill>
                  <a:srgbClr val="595959"/>
                </a:solidFill>
                <a:ea typeface="Pretendard Black"/>
              </a:rPr>
              <a:t>절차</a:t>
            </a:r>
            <a:r>
              <a:rPr lang="en-US" sz="9012" b="false" i="false" u="none" strike="noStrike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9012" b="false" i="false" u="none" strike="noStrike">
                <a:solidFill>
                  <a:srgbClr val="595959"/>
                </a:solidFill>
                <a:ea typeface="Pretendard Black"/>
              </a:rPr>
              <a:t>및</a:t>
            </a:r>
            <a:r>
              <a:rPr lang="en-US" sz="9012" b="false" i="false" u="none" strike="noStrike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9012" b="false" i="false" u="none" strike="noStrike">
                <a:solidFill>
                  <a:srgbClr val="595959"/>
                </a:solidFill>
                <a:ea typeface="Pretendard Black"/>
              </a:rPr>
              <a:t>방법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5626100"/>
            <a:ext cx="10617200" cy="6400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1.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주제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선정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[ 10.22(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수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) ]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프로젝트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주제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선정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개발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방향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논의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개발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환경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구축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초기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셋팅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 ( Node + React + DB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등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)</a:t>
            </a:r>
          </a:p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595959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2.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계획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수립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[ 10.22(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수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) ~ 10.23(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목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) ]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서비스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기획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정의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프로젝트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수행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계획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수립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관련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문서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프로젝트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역할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분담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계획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6800" y="4051300"/>
            <a:ext cx="10731500" cy="58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20" b="false" i="false" u="none" strike="noStrike">
                <a:solidFill>
                  <a:srgbClr val="0055FF"/>
                </a:solidFill>
                <a:latin typeface="Pretendard Medium"/>
              </a:rPr>
              <a:t>※ </a:t>
            </a:r>
            <a:r>
              <a:rPr lang="ko-KR" sz="3320" b="false" i="false" u="none" strike="noStrike">
                <a:solidFill>
                  <a:srgbClr val="0055FF"/>
                </a:solidFill>
                <a:ea typeface="Pretendard Medium"/>
              </a:rPr>
              <a:t>프로젝트</a:t>
            </a:r>
            <a:r>
              <a:rPr lang="en-US" sz="3320" b="false" i="false" u="none" strike="noStrike">
                <a:solidFill>
                  <a:srgbClr val="0055FF"/>
                </a:solidFill>
                <a:latin typeface="Pretendard Medium"/>
              </a:rPr>
              <a:t> </a:t>
            </a:r>
            <a:r>
              <a:rPr lang="ko-KR" sz="3320" b="false" i="false" u="none" strike="noStrike">
                <a:solidFill>
                  <a:srgbClr val="0055FF"/>
                </a:solidFill>
                <a:ea typeface="Pretendard Medium"/>
              </a:rPr>
              <a:t>전체</a:t>
            </a:r>
            <a:r>
              <a:rPr lang="en-US" sz="3320" b="false" i="false" u="none" strike="noStrike">
                <a:solidFill>
                  <a:srgbClr val="0055FF"/>
                </a:solidFill>
                <a:latin typeface="Pretendard Medium"/>
              </a:rPr>
              <a:t> </a:t>
            </a:r>
            <a:r>
              <a:rPr lang="ko-KR" sz="3320" b="false" i="false" u="none" strike="noStrike">
                <a:solidFill>
                  <a:srgbClr val="0055FF"/>
                </a:solidFill>
                <a:ea typeface="Pretendard Medium"/>
              </a:rPr>
              <a:t>기간</a:t>
            </a:r>
            <a:r>
              <a:rPr lang="en-US" sz="3320" b="false" i="false" u="none" strike="noStrike">
                <a:solidFill>
                  <a:srgbClr val="0055FF"/>
                </a:solidFill>
                <a:latin typeface="Pretendard Medium"/>
              </a:rPr>
              <a:t> : 2025.10.22.~2025.11.10. (</a:t>
            </a:r>
            <a:r>
              <a:rPr lang="ko-KR" sz="3320" b="false" i="false" u="none" strike="noStrike">
                <a:solidFill>
                  <a:srgbClr val="0055FF"/>
                </a:solidFill>
                <a:ea typeface="Pretendard Medium"/>
              </a:rPr>
              <a:t>총</a:t>
            </a:r>
            <a:r>
              <a:rPr lang="en-US" sz="3320" b="false" i="false" u="none" strike="noStrike">
                <a:solidFill>
                  <a:srgbClr val="0055FF"/>
                </a:solidFill>
                <a:latin typeface="Pretendard Medium"/>
              </a:rPr>
              <a:t> 20</a:t>
            </a:r>
            <a:r>
              <a:rPr lang="ko-KR" sz="3320" b="false" i="false" u="none" strike="noStrike">
                <a:solidFill>
                  <a:srgbClr val="0055FF"/>
                </a:solidFill>
                <a:ea typeface="Pretendard Medium"/>
              </a:rPr>
              <a:t>일</a:t>
            </a:r>
            <a:r>
              <a:rPr lang="en-US" sz="3320" b="false" i="false" u="none" strike="noStrike">
                <a:solidFill>
                  <a:srgbClr val="0055FF"/>
                </a:solidFill>
                <a:latin typeface="Pretendard Medium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9500" y="5626100"/>
            <a:ext cx="12026900" cy="6400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3.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프로젝트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개발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진행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[ 10.23(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목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) ~ 11.09(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일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) ]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핵심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개발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API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연동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프론트엔드와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백앤드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통신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CSS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를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활용한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UI/UX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개선을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위한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CSS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스타일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적용</a:t>
            </a:r>
          </a:p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595959"/>
                </a:solidFill>
                <a:latin typeface="Pretendard Medium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4.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테스트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기능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개선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[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기간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내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수시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ea typeface="Pretendard Medium"/>
              </a:rPr>
              <a:t>진행</a:t>
            </a:r>
            <a:r>
              <a:rPr lang="en-US" sz="4000" b="false" i="false" u="none" strike="noStrike">
                <a:solidFill>
                  <a:srgbClr val="595959"/>
                </a:solidFill>
                <a:highlight>
                  <a:srgbClr val="FEEFC5"/>
                </a:highlight>
                <a:latin typeface="Pretendard Medium"/>
              </a:rPr>
              <a:t> ]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기능별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단위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테스트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오류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검증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사용자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피드백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기반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UI/UX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수정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성능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최적화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-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피드백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반영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안정화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작업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Medium"/>
              </a:rPr>
              <a:t>수행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Medium"/>
              </a:rPr>
              <a:t> 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3600" y="2070100"/>
            <a:ext cx="2590800" cy="160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9012" b="false" i="false" u="none" strike="noStrike">
                <a:solidFill>
                  <a:srgbClr val="595959"/>
                </a:solidFill>
                <a:latin typeface="Pretendard Black"/>
              </a:rPr>
              <a:t>ERD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35800" y="1854200"/>
            <a:ext cx="10312400" cy="11544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3771900"/>
            <a:ext cx="17373600" cy="9613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66800" y="2070100"/>
            <a:ext cx="13487400" cy="142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8000" b="false" i="false" u="none" strike="noStrike">
                <a:solidFill>
                  <a:srgbClr val="595959"/>
                </a:solidFill>
                <a:ea typeface="Pretendard Black"/>
              </a:rPr>
              <a:t>기능별</a:t>
            </a:r>
            <a:r>
              <a:rPr lang="en-US" sz="8000" b="false" i="false" u="none" strike="noStrike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8000" b="false" i="false" u="none" strike="noStrike">
                <a:solidFill>
                  <a:srgbClr val="595959"/>
                </a:solidFill>
                <a:ea typeface="Pretendard Black"/>
              </a:rPr>
              <a:t>역할분담</a:t>
            </a:r>
            <a:r>
              <a:rPr lang="en-US" sz="8000" b="false" i="false" u="none" strike="noStrike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8000" b="false" i="false" u="none" strike="noStrike">
                <a:solidFill>
                  <a:srgbClr val="595959"/>
                </a:solidFill>
                <a:ea typeface="Pretendard Black"/>
              </a:rPr>
              <a:t>및</a:t>
            </a:r>
            <a:r>
              <a:rPr lang="en-US" sz="8000" b="false" i="false" u="none" strike="noStrike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8000" b="false" i="false" u="none" strike="noStrike">
                <a:solidFill>
                  <a:srgbClr val="595959"/>
                </a:solidFill>
                <a:ea typeface="Pretendard Black"/>
              </a:rPr>
              <a:t>변동사항</a:t>
            </a:r>
            <a:r>
              <a:rPr lang="en-US" sz="8000" b="false" i="false" u="none" strike="noStrike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8000" b="false" i="false" u="none" strike="noStrike">
                <a:solidFill>
                  <a:srgbClr val="595959"/>
                </a:solidFill>
                <a:ea typeface="Pretendard Black"/>
              </a:rPr>
              <a:t>기록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800" y="1879600"/>
            <a:ext cx="4546600" cy="160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9012" b="false" i="false" u="none" strike="noStrike">
                <a:solidFill>
                  <a:srgbClr val="595959"/>
                </a:solidFill>
                <a:ea typeface="Pretendard Black"/>
              </a:rPr>
              <a:t>기술</a:t>
            </a:r>
            <a:r>
              <a:rPr lang="en-US" sz="9012" b="false" i="false" u="none" strike="noStrike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9012" b="false" i="false" u="none" strike="noStrike">
                <a:solidFill>
                  <a:srgbClr val="595959"/>
                </a:solidFill>
                <a:ea typeface="Pretendard Black"/>
              </a:rPr>
              <a:t>스택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23100" y="2768600"/>
            <a:ext cx="6692900" cy="7620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en" sz="4297" b="true" i="false" u="none" strike="noStrike">
                <a:solidFill>
                  <a:srgbClr val="00074E"/>
                </a:solidFill>
                <a:latin typeface="Pretendard SemiBold"/>
              </a:rPr>
              <a:t>Front-End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83400" y="4064000"/>
            <a:ext cx="3454400" cy="2527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363200" y="4064000"/>
            <a:ext cx="2946400" cy="279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84300" y="4254500"/>
            <a:ext cx="3238500" cy="243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23100" y="8610600"/>
            <a:ext cx="3924300" cy="1638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82700" y="5270500"/>
            <a:ext cx="3429000" cy="7620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en" sz="4297" b="true" i="false" u="none" strike="noStrike">
                <a:solidFill>
                  <a:srgbClr val="00074E"/>
                </a:solidFill>
                <a:latin typeface="Pretendard SemiBold"/>
              </a:rPr>
              <a:t>Back-End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23100" y="7543800"/>
            <a:ext cx="6692900" cy="7620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297" b="true" i="false" u="none" strike="noStrike">
                <a:solidFill>
                  <a:srgbClr val="00074E"/>
                </a:solidFill>
                <a:ea typeface="Pretendard SemiBold"/>
              </a:rPr>
              <a:t>문서</a:t>
            </a:r>
            <a:r>
              <a:rPr lang="en-US" sz="4297" b="tru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4297" b="true" i="false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4297" b="tru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4297" b="true" i="false" u="none" strike="noStrike">
                <a:solidFill>
                  <a:srgbClr val="00074E"/>
                </a:solidFill>
                <a:ea typeface="Pretendard SemiBold"/>
              </a:rPr>
              <a:t>개발</a:t>
            </a:r>
            <a:r>
              <a:rPr lang="en-US" sz="4297" b="tru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4297" b="true" i="false" u="none" strike="noStrike">
                <a:solidFill>
                  <a:srgbClr val="00074E"/>
                </a:solidFill>
                <a:ea typeface="Pretendard SemiBold"/>
              </a:rPr>
              <a:t>도구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881600" y="10414000"/>
            <a:ext cx="2501900" cy="2476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61800" y="10820400"/>
            <a:ext cx="4419600" cy="167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11214100"/>
            <a:ext cx="4064000" cy="876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2700" y="6769100"/>
            <a:ext cx="4140200" cy="2540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97500" y="4889500"/>
            <a:ext cx="4699000" cy="157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043400" y="8407400"/>
            <a:ext cx="5092700" cy="2057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353800" y="8699500"/>
            <a:ext cx="54864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D836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0">
            <a:off x="-127000" y="0"/>
            <a:ext cx="146685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56500" y="6845300"/>
            <a:ext cx="139446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6800" y="2781300"/>
            <a:ext cx="18808700" cy="2133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04.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수행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경과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69600" y="5257800"/>
            <a:ext cx="342900" cy="106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257800"/>
            <a:ext cx="342900" cy="106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82700" y="4826000"/>
            <a:ext cx="9283700" cy="189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0666" b="false" i="false" u="none" strike="noStrike" spc="213">
                <a:solidFill>
                  <a:srgbClr val="FF9156"/>
                </a:solidFill>
                <a:latin typeface="Caveat Bold"/>
              </a:rPr>
              <a:t>Project Progress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FFFAF5"/>
                </a:solidFill>
                <a:latin typeface="Gmarket Sans Medium"/>
              </a:rPr>
              <a:t>Smart Trip Platform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761200" y="457200"/>
            <a:ext cx="40132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1.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공지사항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80900" y="1879600"/>
            <a:ext cx="11023600" cy="7810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93800" y="9613900"/>
            <a:ext cx="21996400" cy="42799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  <a:b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</a:br>
            <a:r>
              <a:rPr lang="en" sz="4000" b="true" i="false" u="none" strike="noStrike">
                <a:solidFill>
                  <a:srgbClr val="000000"/>
                </a:solidFill>
                <a:ea typeface="Pretendard Regular"/>
              </a:rPr>
              <a:t>메인화면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카드형식의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다가오는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축제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날씨별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코스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카드를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클릭하면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게시글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형식의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페이지로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연결되며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좋아요와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댓글로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여행자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소통이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이루어집니다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b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1892300"/>
            <a:ext cx="10998200" cy="779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783300" y="469900"/>
            <a:ext cx="48641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2.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메인페이지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1879600"/>
            <a:ext cx="10134600" cy="718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03200" y="1879600"/>
            <a:ext cx="10134600" cy="7188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93800" y="9613900"/>
            <a:ext cx="21996400" cy="42037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  <a:b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</a:b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날씨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코스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다가오는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축제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</a:p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            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Dropdown                                                                               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국가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축제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반영</a:t>
            </a:r>
          </a:p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
     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현재기온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하늘상태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반영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            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기간이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임박한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축제들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우선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제시</a:t>
            </a:r>
          </a:p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
             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코스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노출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                               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연동으로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b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67200" y="469900"/>
            <a:ext cx="68072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6666" b="false" i="false" u="none" strike="noStrike">
                <a:solidFill>
                  <a:srgbClr val="595959"/>
                </a:solidFill>
                <a:latin typeface="Pretendard Bold"/>
              </a:rPr>
              <a:t>3. Weather Map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1879600"/>
            <a:ext cx="11099800" cy="787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20600" y="1879600"/>
            <a:ext cx="11099800" cy="7874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93800" y="9613900"/>
            <a:ext cx="21996400" cy="42799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  <a:b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</a:b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지도기반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지도기반으로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ctr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
Open Weather Map API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기온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날씨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강수량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근처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음식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카페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명소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카테고리로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스팟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b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30600" y="457200"/>
            <a:ext cx="75184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4.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로그인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회원가입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1879600"/>
            <a:ext cx="10922000" cy="7874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93800" y="10096500"/>
            <a:ext cx="21996400" cy="34163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  <a:b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</a:b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일반적인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소셜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회원가입을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로그인이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b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1879600"/>
            <a:ext cx="10922000" cy="7734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970500" y="469900"/>
            <a:ext cx="58039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5.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관리자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페이지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1879600"/>
            <a:ext cx="11023600" cy="781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42800" y="1879600"/>
            <a:ext cx="11023600" cy="7810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93800" y="9652000"/>
            <a:ext cx="21996400" cy="42799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  <a:b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</a:b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주소창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입력으로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보안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접속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가입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입력으로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로그인으로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b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FE4D9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622300"/>
            <a:ext cx="23139400" cy="1247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75700" y="8216900"/>
            <a:ext cx="431800" cy="1371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97100" y="5562600"/>
            <a:ext cx="9105900" cy="2120900"/>
          </a:xfrm>
          <a:prstGeom prst="rect">
            <a:avLst/>
          </a:prstGeom>
        </p:spPr>
        <p:txBody>
          <a:bodyPr anchor="ctr" rtlCol="false" lIns="0" tIns="85281" rIns="0" bIns="85281"/>
          <a:lstStyle/>
          <a:p>
            <a:pPr algn="l" lvl="0">
              <a:lnSpc>
                <a:spcPct val="105410"/>
              </a:lnSpc>
            </a:pPr>
            <a:r>
              <a:rPr lang="en" sz="10330" b="false" i="false" u="none" strike="noStrike">
                <a:solidFill>
                  <a:srgbClr val="494949"/>
                </a:solidFill>
                <a:latin typeface="Gmarket Sans Bold"/>
              </a:rPr>
              <a:t>Visit Tour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81300" y="8216900"/>
            <a:ext cx="431800" cy="1371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33700" y="7861300"/>
            <a:ext cx="6057900" cy="20066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1311" b="false" i="false" u="none" strike="noStrike" spc="225">
                <a:solidFill>
                  <a:srgbClr val="FF9156"/>
                </a:solidFill>
                <a:latin typeface="Caveat Bold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74200" y="5067300"/>
            <a:ext cx="7366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61800" y="4876800"/>
            <a:ext cx="6858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8046700" y="2921000"/>
            <a:ext cx="4838700" cy="3390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4262100" y="2933700"/>
            <a:ext cx="4838700" cy="3390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0477500" y="2933700"/>
            <a:ext cx="4838700" cy="3390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395200" y="3581400"/>
            <a:ext cx="10033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latin typeface="Gmarket Sans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82400" y="4914900"/>
            <a:ext cx="2781300" cy="1422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ea typeface="Gmarket Sans Medium"/>
              </a:rPr>
              <a:t>프로젝트</a:t>
            </a:r>
          </a:p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ea typeface="Gmarket Sans Medium"/>
              </a:rPr>
              <a:t>주제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79800" y="3581400"/>
            <a:ext cx="10033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latin typeface="Gmarket Sans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35200" y="4914900"/>
            <a:ext cx="3568700" cy="1422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494949"/>
                </a:solidFill>
                <a:ea typeface="Gmarket Sans Medium"/>
              </a:rPr>
              <a:t>프로젝트팀</a:t>
            </a:r>
          </a:p>
          <a:p>
            <a:pPr algn="ctr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494949"/>
                </a:solidFill>
                <a:ea typeface="Gmarket Sans Medium"/>
              </a:rPr>
              <a:t>구성</a:t>
            </a:r>
            <a:r>
              <a:rPr lang="en-US" sz="3999" b="false" i="false" u="none" strike="noStrike">
                <a:solidFill>
                  <a:srgbClr val="494949"/>
                </a:solidFill>
                <a:latin typeface="Gmarket Sans Medium"/>
              </a:rPr>
              <a:t> </a:t>
            </a:r>
            <a:r>
              <a:rPr lang="ko-KR" sz="3999" b="false" i="false" u="none" strike="noStrike">
                <a:solidFill>
                  <a:srgbClr val="494949"/>
                </a:solidFill>
                <a:ea typeface="Gmarket Sans Medium"/>
              </a:rPr>
              <a:t>및</a:t>
            </a:r>
            <a:r>
              <a:rPr lang="en-US" sz="3999" b="false" i="false" u="none" strike="noStrike">
                <a:solidFill>
                  <a:srgbClr val="494949"/>
                </a:solidFill>
                <a:latin typeface="Gmarket Sans Medium"/>
              </a:rPr>
              <a:t> </a:t>
            </a:r>
            <a:r>
              <a:rPr lang="ko-KR" sz="3999" b="false" i="false" u="none" strike="noStrike">
                <a:solidFill>
                  <a:srgbClr val="494949"/>
                </a:solidFill>
                <a:ea typeface="Gmarket Sans Medium"/>
              </a:rPr>
              <a:t>역할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94400" y="4724400"/>
            <a:ext cx="3619500" cy="21336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ea typeface="Gmarket Sans Medium"/>
              </a:rPr>
              <a:t>프로젝트</a:t>
            </a:r>
          </a:p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494949"/>
                </a:solidFill>
                <a:ea typeface="Gmarket Sans Medium"/>
              </a:rPr>
              <a:t>수행</a:t>
            </a:r>
            <a:r>
              <a:rPr lang="en-US" sz="4000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494949"/>
                </a:solidFill>
                <a:ea typeface="Gmarket Sans Medium"/>
              </a:rPr>
              <a:t>절차</a:t>
            </a:r>
          </a:p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494949"/>
                </a:solidFill>
                <a:ea typeface="Gmarket Sans Medium"/>
              </a:rPr>
              <a:t>및</a:t>
            </a:r>
            <a:r>
              <a:rPr lang="en-US" sz="4000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494949"/>
                </a:solidFill>
                <a:ea typeface="Gmarket Sans Medium"/>
              </a:rPr>
              <a:t>방법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899900" y="4394200"/>
            <a:ext cx="20066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5671800" y="4394200"/>
            <a:ext cx="20066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9469100" y="4394200"/>
            <a:ext cx="20066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0477500" y="8547100"/>
            <a:ext cx="4838700" cy="3390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4262100" y="8547100"/>
            <a:ext cx="4838700" cy="3390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8046700" y="8547100"/>
            <a:ext cx="4838700" cy="3390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395200" y="9194800"/>
            <a:ext cx="10033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latin typeface="Gmarket Sans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68100" y="10477500"/>
            <a:ext cx="2933700" cy="1422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ea typeface="Gmarket Sans Medium"/>
              </a:rPr>
              <a:t>프로젝트</a:t>
            </a:r>
          </a:p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494949"/>
                </a:solidFill>
                <a:ea typeface="Gmarket Sans Medium"/>
              </a:rPr>
              <a:t>수행</a:t>
            </a:r>
            <a:r>
              <a:rPr lang="en-US" sz="4000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494949"/>
                </a:solidFill>
                <a:ea typeface="Gmarket Sans Medium"/>
              </a:rPr>
              <a:t>경과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79800" y="9194800"/>
            <a:ext cx="10033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latin typeface="Gmarket Sans Bold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859000" y="10477500"/>
            <a:ext cx="3721100" cy="1422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494949"/>
                </a:solidFill>
                <a:ea typeface="Gmarket Sans Medium"/>
              </a:rPr>
              <a:t>자체</a:t>
            </a:r>
            <a:r>
              <a:rPr lang="en-US" sz="3999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3999" b="false" i="false" u="none" strike="noStrike">
                <a:solidFill>
                  <a:srgbClr val="494949"/>
                </a:solidFill>
                <a:ea typeface="Gmarket Sans Medium"/>
              </a:rPr>
              <a:t>평가</a:t>
            </a:r>
          </a:p>
          <a:p>
            <a:pPr algn="ctr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494949"/>
                </a:solidFill>
                <a:ea typeface="Gmarket Sans Medium"/>
              </a:rPr>
              <a:t>의견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964400" y="9194800"/>
            <a:ext cx="10033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latin typeface="Gmarket Sans Bold"/>
              </a:rPr>
              <a:t>06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075400" y="10502900"/>
            <a:ext cx="2781300" cy="1422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ea typeface="Gmarket Sans Medium"/>
              </a:rPr>
              <a:t>프로젝트</a:t>
            </a:r>
          </a:p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ea typeface="Gmarket Sans Medium"/>
              </a:rPr>
              <a:t>시연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1899900" y="10020300"/>
            <a:ext cx="20066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5684500" y="10020300"/>
            <a:ext cx="20066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9456400" y="10020300"/>
            <a:ext cx="20066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9964400" y="3581400"/>
            <a:ext cx="1003300" cy="7112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494949"/>
                </a:solidFill>
                <a:latin typeface="Gmarket Sans Bold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494949"/>
                </a:solidFill>
                <a:latin typeface="Gmarket Sans Medium"/>
              </a:rPr>
              <a:t>Smart Trip Platform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21200" y="304800"/>
            <a:ext cx="65532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6.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관리자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대쉬보드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1879600"/>
            <a:ext cx="10909300" cy="774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95200" y="1879600"/>
            <a:ext cx="10909300" cy="7747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93800" y="9652000"/>
            <a:ext cx="21996400" cy="42799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  <a:b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</a:b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대쉬보드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즉시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(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하단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재발급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버튼으로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토큰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재발행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)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가입자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방문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스탬프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마스터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출력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스탬프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등급별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유저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분포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출력</a:t>
            </a:r>
            <a:b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84700" y="457200"/>
            <a:ext cx="65024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7.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관리자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유저관리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3800" y="9652000"/>
            <a:ext cx="21996400" cy="42799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  <a:b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</a:b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유저관리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유저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유저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기능으로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유지보수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UP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단일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유저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편집으로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간단한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클릭으로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권한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 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차단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유저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b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1879600"/>
            <a:ext cx="10960100" cy="777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44400" y="1879600"/>
            <a:ext cx="109601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21200" y="457200"/>
            <a:ext cx="65532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8.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관리자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공지사항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3800" y="9652000"/>
            <a:ext cx="21996400" cy="42799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ctr" lvl="0">
              <a:lnSpc>
                <a:spcPct val="99600"/>
              </a:lnSpc>
            </a:pP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  <a:b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</a:b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공지사항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메인화면에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출력되는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공지사항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등록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</a:p>
          <a:p>
            <a:pPr algn="ctr" lvl="0">
              <a:lnSpc>
                <a:spcPct val="99600"/>
              </a:lnSpc>
            </a:pP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공지사항을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게시판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형식으로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리스트로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가져와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유지보수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99600"/>
              </a:lnSpc>
            </a:pPr>
            <a:br>
              <a:rPr/>
            </a:b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수정버튼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클릭시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우측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등록창에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가져와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b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" sz="2824" b="true" i="false" u="none" strike="noStrike">
                <a:solidFill>
                  <a:srgbClr val="FF2C2C"/>
                </a:solidFill>
                <a:ea typeface="Pretendard Regular"/>
              </a:rPr>
              <a:t>━━━━━━━━━━━━━━━━━━━━━━━━━━━━━━━━━━━━━━━━━━━━━━━━━━━━━━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1803400"/>
            <a:ext cx="11074400" cy="784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30100" y="1803400"/>
            <a:ext cx="11074400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2133600"/>
            <a:ext cx="9563100" cy="10972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328400" y="1955800"/>
            <a:ext cx="11734800" cy="1663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출발지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여행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기간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테마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</a:p>
          <a:p>
            <a:pPr algn="l" lvl="0">
              <a:lnSpc>
                <a:spcPct val="116199"/>
              </a:lnSpc>
            </a:pPr>
            <a:r>
              <a:rPr lang="en-US" sz="4666" b="false" i="false" u="none" strike="noStrike">
                <a:solidFill>
                  <a:srgbClr val="FF2C2C"/>
                </a:solidFill>
                <a:latin typeface="Pretendard Regular"/>
              </a:rPr>
              <a:t>AI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Regular"/>
              </a:rPr>
              <a:t>개인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Regular"/>
              </a:rPr>
              <a:t>맞춤형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Regular"/>
              </a:rPr>
              <a:t>여행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Regular"/>
              </a:rPr>
              <a:t>코스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Regular"/>
              </a:rPr>
              <a:t>생성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Regular"/>
              </a:rPr>
              <a:t>기능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07400" y="2540000"/>
            <a:ext cx="2349500" cy="153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90600" y="4089400"/>
            <a:ext cx="9969500" cy="9334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769600" y="7048500"/>
            <a:ext cx="2374900" cy="2374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40300" y="482600"/>
            <a:ext cx="64389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AI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여행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코스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추천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40400" y="469900"/>
            <a:ext cx="53340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2. AI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코스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" y="1879600"/>
            <a:ext cx="8407400" cy="782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78900" y="1879600"/>
            <a:ext cx="10680700" cy="271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84500" y="4406900"/>
            <a:ext cx="7835900" cy="904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2108200"/>
            <a:ext cx="3873500" cy="1905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63600" y="10490200"/>
            <a:ext cx="16421100" cy="2489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여행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코스를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PDF,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재생성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!</a:t>
            </a:r>
          </a:p>
          <a:p>
            <a:pPr algn="l" lvl="0">
              <a:lnSpc>
                <a:spcPct val="116199"/>
              </a:lnSpc>
            </a:pP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네이버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카카오맵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보기를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동선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단순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추천을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넘어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'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여행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계획서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'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592800" y="469900"/>
            <a:ext cx="51816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3.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트립스토리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90300" y="11747500"/>
            <a:ext cx="14579600" cy="1663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여행기록을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불러오거나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여행글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
2.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선택한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여행기록을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웹툰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컷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" sz="4666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28800" y="2667000"/>
            <a:ext cx="9232900" cy="223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28800" y="5664200"/>
            <a:ext cx="8788400" cy="635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02200" y="4330700"/>
            <a:ext cx="2260600" cy="226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30200" y="2235200"/>
            <a:ext cx="7226300" cy="924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06700" y="3238500"/>
            <a:ext cx="41910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74700" y="482600"/>
            <a:ext cx="103378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4.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웹툰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형식의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AI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이미지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생성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3400" y="9156700"/>
            <a:ext cx="11074400" cy="2489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생성된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웹툰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컷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게시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
2.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게시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해시태그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입력하여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콘텐츠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완성도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높임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2387600"/>
            <a:ext cx="9702800" cy="652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18800" y="2387600"/>
            <a:ext cx="6413500" cy="1103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32300" y="2552700"/>
            <a:ext cx="6629400" cy="990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859500" y="482600"/>
            <a:ext cx="48768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5.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상세페이지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4300" y="2387600"/>
            <a:ext cx="9969500" cy="811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72900" y="6858000"/>
            <a:ext cx="12065000" cy="560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062200" y="2844800"/>
            <a:ext cx="5486400" cy="289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8519796">
            <a:off x="19697700" y="4356100"/>
            <a:ext cx="2743200" cy="2743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46100" y="10515600"/>
            <a:ext cx="15201900" cy="2489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좋아요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대댓글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
2.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작성자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본인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여부에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변경되어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편의성과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소통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경험을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90800" y="482600"/>
            <a:ext cx="84709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여행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후기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리스트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&amp;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필터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2184400"/>
            <a:ext cx="13474700" cy="10452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871700" y="8648700"/>
            <a:ext cx="8890000" cy="342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국내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해외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해시태그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다중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필터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좋아요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조회수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표시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페이지네이션으로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리스트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481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17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13000" y="2425700"/>
            <a:ext cx="8204200" cy="576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2425700"/>
            <a:ext cx="4572000" cy="2540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656300" y="5880100"/>
            <a:ext cx="4673600" cy="194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506700" y="4965700"/>
            <a:ext cx="2349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41500" y="482600"/>
            <a:ext cx="92329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2.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후기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작성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(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폼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2209800"/>
            <a:ext cx="11239500" cy="10071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77800" y="2095500"/>
            <a:ext cx="10668000" cy="662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877800" y="9156700"/>
            <a:ext cx="10541000" cy="294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제목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미리보기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포함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)
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쉼표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엔터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해시태그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국내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해외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구분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9000" y="2781300"/>
            <a:ext cx="3797300" cy="158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77800" y="6286500"/>
            <a:ext cx="5638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D836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0">
            <a:off x="-127000" y="0"/>
            <a:ext cx="146685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56500" y="6845300"/>
            <a:ext cx="139446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6800" y="2781300"/>
            <a:ext cx="18808700" cy="2133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01.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주제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83900" y="5257800"/>
            <a:ext cx="342900" cy="106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257800"/>
            <a:ext cx="342900" cy="106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05000" y="4826000"/>
            <a:ext cx="8623300" cy="189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0666" b="false" i="false" u="none" strike="noStrike" spc="213">
                <a:solidFill>
                  <a:srgbClr val="FF9156"/>
                </a:solidFill>
                <a:latin typeface="Caveat Bold"/>
              </a:rPr>
              <a:t>Project Concept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FFFAF5"/>
                </a:solidFill>
                <a:latin typeface="Gmarket Sans Medium"/>
              </a:rPr>
              <a:t>Smart Trip Platform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91900" y="482600"/>
            <a:ext cx="123825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3.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후기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상세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페이지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(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조회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화면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9300" y="9690100"/>
            <a:ext cx="10541000" cy="294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슬라이더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지원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장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)
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좋아요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토글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해시태그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노출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조회수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기록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작성자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작성일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수정일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표시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링크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5100" y="2222500"/>
            <a:ext cx="7886700" cy="1075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75600" y="5422900"/>
            <a:ext cx="1803400" cy="100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93400" y="2222500"/>
            <a:ext cx="11188700" cy="690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783300" y="1816100"/>
            <a:ext cx="3873500" cy="190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77300" y="2387600"/>
            <a:ext cx="16510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79700" y="457200"/>
            <a:ext cx="85979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4.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댓글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대댓글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시스템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47700" y="8724900"/>
            <a:ext cx="10541000" cy="294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댓글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대댓글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작성자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본인만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노출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노출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
·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대댓글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트리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UI (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토글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137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4137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3530600"/>
            <a:ext cx="11811000" cy="814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79400" y="3530600"/>
            <a:ext cx="10541000" cy="433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79400" y="3530600"/>
            <a:ext cx="105410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39400" y="457200"/>
            <a:ext cx="133350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5.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쿠폰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자동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발급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(MyCoupons)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2286000"/>
            <a:ext cx="10820400" cy="730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87200" y="2286000"/>
            <a:ext cx="11633200" cy="7302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63600" y="10198100"/>
            <a:ext cx="21234400" cy="1892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방문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지역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누적에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따라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자동으로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할인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쿠폰이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생성되며</a:t>
            </a:r>
            <a:b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</a:b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사용가능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/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사용완료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/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만료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상태로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구분되어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02900" y="457200"/>
            <a:ext cx="132842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6.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로컬마켓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할인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적용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(LocalMarket)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3400" y="2997200"/>
            <a:ext cx="9728200" cy="900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02900" y="3187700"/>
            <a:ext cx="7048500" cy="497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868900" y="3187700"/>
            <a:ext cx="5803900" cy="4978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795000" y="10236200"/>
            <a:ext cx="12331700" cy="1536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보유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쿠폰이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상품은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할인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반영되며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페이지에서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할인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금액을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sz="43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326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72600" y="8394700"/>
            <a:ext cx="17780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0" y="457200"/>
            <a:ext cx="118872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7.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사이트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모음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(TravelSite)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2882900"/>
            <a:ext cx="10604500" cy="8801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36400" y="3886200"/>
            <a:ext cx="11887200" cy="665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STEP 1.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카테고리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선택</a:t>
            </a:r>
            <a:b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</a:b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항공권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숙소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렌터카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티켓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환율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8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개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분류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
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STEP 2. 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조건별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사이트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리스트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표시</a:t>
            </a: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
-</a:t>
            </a:r>
            <a:r>
              <a:rPr lang="en" sz="4389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선택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카테고리에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맞는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여행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사이트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자동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정렬</a:t>
            </a: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
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STEP 3. 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상세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페이지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연결</a:t>
            </a: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
-</a:t>
            </a:r>
            <a:r>
              <a:rPr lang="en" sz="4389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위치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입장료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공식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링크까지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한눈에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확인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11000" y="3860800"/>
            <a:ext cx="11887200" cy="665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STEP 1. 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축제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종류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선택</a:t>
            </a:r>
            <a:b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</a:b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불꽃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꽃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빛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먹거리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공연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체험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6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개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카테고리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
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STEP 2.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최신순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리스트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자동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정렬</a:t>
            </a: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
-</a:t>
            </a:r>
            <a:r>
              <a:rPr lang="en" sz="4389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선택한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카테고리에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맞는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전국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축제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즉시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
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STEP 3. 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상세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정보</a:t>
            </a:r>
            <a:r>
              <a:rPr lang="en-US" sz="4676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  <a:t>확인</a:t>
            </a:r>
            <a:br>
              <a:rPr lang="ko-KR" sz="4676" b="false" i="false" u="none" strike="noStrike">
                <a:solidFill>
                  <a:srgbClr val="0E6CA5"/>
                </a:solidFill>
                <a:ea typeface="Pretendard Bold"/>
              </a:rPr>
            </a:b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-</a:t>
            </a:r>
            <a:r>
              <a:rPr lang="en" sz="4389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위치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입장료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공식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링크까지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한눈에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확인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2882900"/>
            <a:ext cx="10604500" cy="8801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754100" y="457200"/>
            <a:ext cx="105664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8.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전국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축제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정보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(Festival)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98200" y="457200"/>
            <a:ext cx="132588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9.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테마별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595959"/>
                </a:solidFill>
                <a:ea typeface="Pretendard Bold"/>
              </a:rPr>
              <a:t>추천</a:t>
            </a:r>
            <a:r>
              <a:rPr lang="en-US" sz="6666" b="false" i="false" u="none" strike="noStrike">
                <a:solidFill>
                  <a:srgbClr val="595959"/>
                </a:solidFill>
                <a:latin typeface="Pretendard Bold"/>
              </a:rPr>
              <a:t> (ThemeTravel)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2882900"/>
            <a:ext cx="10604500" cy="8648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36400" y="3886200"/>
            <a:ext cx="11887200" cy="665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STEP 1. 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테마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선택</a:t>
            </a:r>
            <a:b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</a:b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-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감성여행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반려견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여행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캠핑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섬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여행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등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10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개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테마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
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STEP 2. 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맞춤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리스트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자동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필터링</a:t>
            </a:r>
            <a:b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</a:b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-</a:t>
            </a:r>
            <a:r>
              <a:rPr lang="en" sz="4389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선테마에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맞는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여행지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+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활동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+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예산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즉시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
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STEP 3. 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상세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페이지</a:t>
            </a:r>
            <a:r>
              <a:rPr lang="en-US" sz="4676" b="false" i="false" u="none" strike="noStrike">
                <a:solidFill>
                  <a:srgbClr val="1187CF"/>
                </a:solidFill>
                <a:latin typeface="Pretendard Bold"/>
              </a:rPr>
              <a:t> </a:t>
            </a:r>
            <a: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  <a:t>연결</a:t>
            </a:r>
            <a:br>
              <a:rPr lang="ko-KR" sz="4676" b="false" i="false" u="none" strike="noStrike">
                <a:solidFill>
                  <a:srgbClr val="1187CF"/>
                </a:solidFill>
                <a:ea typeface="Pretendard Bold"/>
              </a:rPr>
            </a:br>
            <a:r>
              <a:rPr lang="en" sz="4676" b="false" i="false" u="none" strike="noStrike">
                <a:solidFill>
                  <a:srgbClr val="000000"/>
                </a:solidFill>
                <a:latin typeface="Pretendard Bold"/>
              </a:rPr>
              <a:t>-</a:t>
            </a:r>
            <a:r>
              <a:rPr lang="en" sz="4389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여행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팁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난이도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비용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·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링크까지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원클릭</a:t>
            </a:r>
            <a:r>
              <a:rPr lang="en-US" sz="400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6" b="false" i="false" u="none" strike="noStrike">
                <a:solidFill>
                  <a:srgbClr val="000000"/>
                </a:solidFill>
                <a:ea typeface="Pretendard Bold"/>
              </a:rPr>
              <a:t>확인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78700" y="457200"/>
            <a:ext cx="16395700" cy="1181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마이페이지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(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나의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여행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스탬프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&amp;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나의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여행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</a:t>
            </a:r>
            <a:r>
              <a:rPr lang="ko-KR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ea typeface="Pretendard Bold"/>
              </a:rPr>
              <a:t>통계</a:t>
            </a:r>
            <a:r>
              <a:rPr lang="en-US" sz="6666" b="false" i="false" u="none" strike="noStrike">
                <a:solidFill>
                  <a:srgbClr val="000000"/>
                </a:solidFill>
                <a:highlight>
                  <a:srgbClr val="E0E0E0"/>
                </a:highlight>
                <a:latin typeface="Pretendard Bold"/>
              </a:rPr>
              <a:t> 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23100" y="1879600"/>
            <a:ext cx="13004800" cy="1155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805400" y="2159000"/>
            <a:ext cx="79248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4.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여행</a:t>
            </a: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스탬프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805400" y="8458200"/>
            <a:ext cx="79248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2.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개인</a:t>
            </a: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여행</a:t>
            </a: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기록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05400" y="11684000"/>
            <a:ext cx="79248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3.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관리자</a:t>
            </a: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승인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1300" y="1879600"/>
            <a:ext cx="5448300" cy="11607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200400" y="10782300"/>
            <a:ext cx="79248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1.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사용자</a:t>
            </a: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프로필</a:t>
            </a:r>
            <a:r>
              <a:rPr lang="en-US" sz="7073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FF2C2C"/>
                </a:solidFill>
                <a:ea typeface="Pretendard Bold"/>
              </a:rPr>
              <a:t>정보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3050123">
            <a:off x="5219700" y="6464300"/>
            <a:ext cx="23114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32300" y="406400"/>
            <a:ext cx="68580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2.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개인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기록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2654300"/>
            <a:ext cx="12611100" cy="709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76300" y="7747000"/>
            <a:ext cx="10464800" cy="201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8817363">
            <a:off x="11506200" y="6146800"/>
            <a:ext cx="2374900" cy="2374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89000" y="10439400"/>
            <a:ext cx="22517100" cy="191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직관적으로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여행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기록을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관리할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있도록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'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여행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추가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방법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', '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승인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대기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여행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', '+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새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여행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추가</a:t>
            </a:r>
            <a:r>
              <a:rPr lang="en-US" sz="4400" b="false" i="false" u="none" strike="noStrike">
                <a:solidFill>
                  <a:srgbClr val="692498"/>
                </a:solidFill>
                <a:latin typeface="Pretendard Bold"/>
              </a:rPr>
              <a:t>' </a:t>
            </a:r>
            <a:r>
              <a:rPr lang="ko-KR" sz="4400" b="false" i="false" u="none" strike="noStrike">
                <a:solidFill>
                  <a:srgbClr val="692498"/>
                </a:solidFill>
                <a:ea typeface="Pretendard Bold"/>
              </a:rPr>
              <a:t>버튼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  <a:p>
            <a:pPr algn="l" lvl="0">
              <a:lnSpc>
                <a:spcPct val="116199"/>
              </a:lnSpc>
            </a:pPr>
            <a:r>
              <a:rPr lang="en" sz="1999" b="false" i="false" u="none" strike="noStrike">
                <a:solidFill>
                  <a:srgbClr val="000000"/>
                </a:solidFill>
                <a:latin typeface="Pretendard Bold"/>
              </a:rPr>
              <a:t>    </a:t>
            </a:r>
          </a:p>
          <a:p>
            <a:pPr algn="l" lvl="0">
              <a:lnSpc>
                <a:spcPct val="116199"/>
              </a:lnSpc>
            </a:pP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사용자는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여행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등록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과정을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한눈에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이해하고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승인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상태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확인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자신의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여행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일지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손쉽게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작성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400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39900" y="2463800"/>
            <a:ext cx="8801100" cy="439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684000" y="2933700"/>
            <a:ext cx="23749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08600" y="393700"/>
            <a:ext cx="57785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3.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관리자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승인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2120900"/>
            <a:ext cx="11988800" cy="712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078200" y="2120900"/>
            <a:ext cx="7658100" cy="796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80800" y="9029700"/>
            <a:ext cx="6134100" cy="364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3050123">
            <a:off x="12420600" y="3695700"/>
            <a:ext cx="2552700" cy="265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14415">
            <a:off x="18173700" y="9448800"/>
            <a:ext cx="2921000" cy="3022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81000" y="10160000"/>
            <a:ext cx="11722100" cy="82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거부할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경우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사용자가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여행</a:t>
            </a:r>
            <a:r>
              <a:rPr lang="en-US" sz="4666" b="false" i="false" u="none" strike="noStrike">
                <a:solidFill>
                  <a:srgbClr val="FF202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정보</a:t>
            </a:r>
            <a:r>
              <a:rPr lang="en-US" sz="4666" b="false" i="false" u="none" strike="noStrike">
                <a:solidFill>
                  <a:srgbClr val="FF202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재전송</a:t>
            </a:r>
            <a:r>
              <a:rPr lang="en-US" sz="4666" b="false" i="false" u="none" strike="noStrike">
                <a:solidFill>
                  <a:srgbClr val="FF202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가능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1000" y="11455400"/>
            <a:ext cx="11722100" cy="82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승인할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경우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추가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96400" y="5029200"/>
            <a:ext cx="14706600" cy="7531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747500" y="2260600"/>
            <a:ext cx="9817100" cy="16129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9077" b="false" i="false" u="none" strike="noStrike">
                <a:solidFill>
                  <a:srgbClr val="494949"/>
                </a:solidFill>
                <a:ea typeface="Gmarket Sans Bold"/>
              </a:rPr>
              <a:t>프로젝트</a:t>
            </a:r>
            <a:r>
              <a:rPr lang="en-US" sz="9077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9077" b="false" i="false" u="none" strike="noStrike">
                <a:solidFill>
                  <a:srgbClr val="494949"/>
                </a:solidFill>
                <a:ea typeface="Gmarket Sans Bold"/>
              </a:rPr>
              <a:t>주제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56800" y="5295900"/>
            <a:ext cx="13385800" cy="70231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36950"/>
              </a:lnSpc>
            </a:pP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사용자가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직접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여행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일정을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기록하고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, </a:t>
            </a:r>
          </a:p>
          <a:p>
            <a:pPr algn="ctr" lvl="0">
              <a:lnSpc>
                <a:spcPct val="136950"/>
              </a:lnSpc>
            </a:pPr>
            <a:r>
              <a:rPr lang="en-US" sz="4266" b="false" i="false" u="none" strike="noStrike">
                <a:solidFill>
                  <a:srgbClr val="FF2C2C"/>
                </a:solidFill>
                <a:latin typeface="Gmarket Sans Medium"/>
              </a:rPr>
              <a:t>AI</a:t>
            </a:r>
            <a:r>
              <a:rPr lang="ko-KR" sz="4266" b="false" i="false" u="none" strike="noStrike">
                <a:solidFill>
                  <a:srgbClr val="FF2C2C"/>
                </a:solidFill>
                <a:ea typeface="Gmarket Sans Medium"/>
              </a:rPr>
              <a:t>를</a:t>
            </a:r>
            <a:r>
              <a:rPr lang="en-US" sz="4266" b="false" i="false" u="none" strike="noStrike">
                <a:solidFill>
                  <a:srgbClr val="FF2C2C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FF2C2C"/>
                </a:solidFill>
                <a:ea typeface="Gmarket Sans Medium"/>
              </a:rPr>
              <a:t>통해</a:t>
            </a:r>
            <a:r>
              <a:rPr lang="en-US" sz="4266" b="false" i="false" u="none" strike="noStrike">
                <a:solidFill>
                  <a:srgbClr val="FF2C2C"/>
                </a:solidFill>
                <a:latin typeface="Gmarket Sans Medium"/>
              </a:rPr>
              <a:t> </a:t>
            </a:r>
            <a:r>
              <a:rPr lang="ko-KR" sz="4266" b="false" i="false" u="none" strike="noStrike">
                <a:solidFill>
                  <a:srgbClr val="FF2C2C"/>
                </a:solidFill>
                <a:ea typeface="Gmarket Sans Medium"/>
              </a:rPr>
              <a:t>여행</a:t>
            </a:r>
            <a:r>
              <a:rPr lang="en-US" sz="4266" b="false" i="false" u="none" strike="noStrike">
                <a:solidFill>
                  <a:srgbClr val="FF2C2C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FF2C2C"/>
                </a:solidFill>
                <a:ea typeface="Gmarket Sans Medium"/>
              </a:rPr>
              <a:t>코스와</a:t>
            </a:r>
            <a:r>
              <a:rPr lang="en-US" sz="4266" b="false" i="false" u="none" strike="noStrike">
                <a:solidFill>
                  <a:srgbClr val="FF2C2C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FF2C2C"/>
                </a:solidFill>
                <a:ea typeface="Gmarket Sans Medium"/>
              </a:rPr>
              <a:t>스토리를</a:t>
            </a:r>
            <a:r>
              <a:rPr lang="en-US" sz="4266" b="false" i="false" u="none" strike="noStrike">
                <a:solidFill>
                  <a:srgbClr val="FF2C2C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FF2C2C"/>
                </a:solidFill>
                <a:ea typeface="Gmarket Sans Medium"/>
              </a:rPr>
              <a:t>추천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받으며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, </a:t>
            </a:r>
          </a:p>
          <a:p>
            <a:pPr algn="ctr" lvl="0">
              <a:lnSpc>
                <a:spcPct val="136950"/>
              </a:lnSpc>
            </a:pP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다른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여행자들과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경험을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공유할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수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있는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36950"/>
              </a:lnSpc>
            </a:pP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AI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기반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여행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기록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&amp;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추천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플랫폼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입니다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.</a:t>
            </a:r>
          </a:p>
          <a:p>
            <a:pPr algn="ctr" lvl="0">
              <a:lnSpc>
                <a:spcPct val="136950"/>
              </a:lnSpc>
            </a:pPr>
            <a:r>
              <a:rPr lang="en" sz="4266" b="false" i="false" u="none" strike="noStrike">
                <a:solidFill>
                  <a:srgbClr val="494949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136950"/>
              </a:lnSpc>
            </a:pP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여행의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계획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,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관리자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인증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,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공유까지의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36950"/>
              </a:lnSpc>
            </a:pP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전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과정을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하나의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 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서비스로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통합하여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,</a:t>
            </a:r>
          </a:p>
          <a:p>
            <a:pPr algn="ctr" lvl="0">
              <a:lnSpc>
                <a:spcPct val="136950"/>
              </a:lnSpc>
            </a:pP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사용자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중심의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여행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경험을</a:t>
            </a:r>
            <a:r>
              <a:rPr lang="en-US" sz="4266" b="false" i="false" u="none" strike="noStrike">
                <a:solidFill>
                  <a:srgbClr val="692498"/>
                </a:solidFill>
                <a:latin typeface="Gmarket Sans Medium"/>
              </a:rPr>
              <a:t> </a:t>
            </a:r>
            <a:r>
              <a:rPr lang="ko-KR" sz="4266" b="false" i="false" u="none" strike="noStrike">
                <a:solidFill>
                  <a:srgbClr val="692498"/>
                </a:solidFill>
                <a:ea typeface="Gmarket Sans Medium"/>
              </a:rPr>
              <a:t>제공</a:t>
            </a:r>
            <a:r>
              <a:rPr lang="ko-KR" sz="4266" b="false" i="false" u="none" strike="noStrike">
                <a:solidFill>
                  <a:srgbClr val="494949"/>
                </a:solidFill>
                <a:ea typeface="Gmarket Sans Medium"/>
              </a:rPr>
              <a:t>합니다</a:t>
            </a:r>
            <a:r>
              <a:rPr lang="en-US" sz="4266" b="false" i="false" u="none" strike="noStrike">
                <a:solidFill>
                  <a:srgbClr val="494949"/>
                </a:solidFill>
                <a:latin typeface="Gmarket Sans Medium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35100" y="4165600"/>
            <a:ext cx="5041900" cy="6350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598" b="false" i="false" u="none" strike="noStrike">
                <a:solidFill>
                  <a:srgbClr val="494949"/>
                </a:solidFill>
                <a:latin typeface="Gmarket Sans Bold"/>
              </a:rPr>
              <a:t>- Trip Story -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2387600"/>
            <a:ext cx="7747000" cy="1021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494949"/>
                </a:solidFill>
                <a:latin typeface="Gmarket Sans Medium"/>
              </a:rPr>
              <a:t>Smart Trip Platform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95800" y="419100"/>
            <a:ext cx="67945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4.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개인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기록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4953000"/>
            <a:ext cx="6413500" cy="816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905000"/>
            <a:ext cx="9613900" cy="185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972800" y="12179300"/>
            <a:ext cx="136144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각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여행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기록의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승인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상태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단계별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분류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3560000">
            <a:off x="419100" y="3098800"/>
            <a:ext cx="1435100" cy="148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4822289">
            <a:off x="5930900" y="3175000"/>
            <a:ext cx="1435100" cy="148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02500" y="4953000"/>
            <a:ext cx="9156700" cy="657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27500" y="2209800"/>
            <a:ext cx="7277100" cy="9321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70400" y="419100"/>
            <a:ext cx="68707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5.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개인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기록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2476500"/>
            <a:ext cx="9601200" cy="9893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60600" y="2286000"/>
            <a:ext cx="8280400" cy="889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3050123">
            <a:off x="11252200" y="5664200"/>
            <a:ext cx="2311400" cy="2400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226800" y="11925300"/>
            <a:ext cx="12471400" cy="876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933" b="false" i="false" u="none" strike="noStrike">
                <a:solidFill>
                  <a:srgbClr val="000000"/>
                </a:solidFill>
                <a:ea typeface="Pretendard Bold"/>
              </a:rPr>
              <a:t>여행</a:t>
            </a:r>
            <a:r>
              <a:rPr lang="en-US" sz="49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933" b="false" i="false" u="none" strike="noStrike">
                <a:solidFill>
                  <a:srgbClr val="000000"/>
                </a:solidFill>
                <a:ea typeface="Pretendard Bold"/>
              </a:rPr>
              <a:t>기록</a:t>
            </a:r>
            <a:r>
              <a:rPr lang="en-US" sz="49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933" b="false" i="false" u="none" strike="noStrike">
                <a:solidFill>
                  <a:srgbClr val="000000"/>
                </a:solidFill>
                <a:ea typeface="Pretendard Bold"/>
              </a:rPr>
              <a:t>횟수에</a:t>
            </a:r>
            <a:r>
              <a:rPr lang="en-US" sz="49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933" b="false" i="false" u="none" strike="noStrike">
                <a:solidFill>
                  <a:srgbClr val="000000"/>
                </a:solidFill>
                <a:ea typeface="Pretendard Bold"/>
              </a:rPr>
              <a:t>따라</a:t>
            </a:r>
            <a:r>
              <a:rPr lang="en-US" sz="49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933" b="false" i="false" u="none" strike="noStrike">
                <a:solidFill>
                  <a:srgbClr val="000000"/>
                </a:solidFill>
                <a:ea typeface="Pretendard Bold"/>
              </a:rPr>
              <a:t>변화하는</a:t>
            </a:r>
            <a:r>
              <a:rPr lang="en-US" sz="4933" b="false" i="false" u="none" strike="noStrike">
                <a:solidFill>
                  <a:srgbClr val="000000"/>
                </a:solidFill>
                <a:latin typeface="Pretendard Bold"/>
              </a:rPr>
              <a:t> UI &amp; UX </a:t>
            </a:r>
            <a:r>
              <a:rPr lang="ko-KR" sz="4933" b="false" i="false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935200" y="6731000"/>
            <a:ext cx="80010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70400" y="393700"/>
            <a:ext cx="68961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6.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개인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기록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2070100"/>
            <a:ext cx="7086600" cy="760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13700" y="2070100"/>
            <a:ext cx="8458200" cy="1129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54300" y="7416800"/>
            <a:ext cx="1066800" cy="1409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227300" y="5156200"/>
            <a:ext cx="8940800" cy="1663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다른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내용은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읽기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전용으로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제목</a:t>
            </a:r>
            <a:r>
              <a:rPr lang="en-US" sz="4666" b="false" i="false" u="none" strike="noStrike">
                <a:solidFill>
                  <a:srgbClr val="FF2020"/>
                </a:solidFill>
                <a:latin typeface="Pretendard Bold"/>
              </a:rPr>
              <a:t>,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내용</a:t>
            </a:r>
            <a:r>
              <a:rPr lang="en-US" sz="4666" b="false" i="false" u="none" strike="noStrike">
                <a:solidFill>
                  <a:srgbClr val="FF2020"/>
                </a:solidFill>
                <a:latin typeface="Pretendard Bold"/>
              </a:rPr>
              <a:t>,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해시태그만</a:t>
            </a:r>
            <a:r>
              <a:rPr lang="en-US" sz="4666" b="false" i="false" u="none" strike="noStrike">
                <a:solidFill>
                  <a:srgbClr val="FF202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수정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33300" y="10744200"/>
            <a:ext cx="11722100" cy="1663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해시태그는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#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또는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띄어쓰기를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통해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작성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  <a:p>
            <a:pPr algn="l" lvl="0">
              <a:lnSpc>
                <a:spcPct val="116199"/>
              </a:lnSpc>
            </a:pPr>
            <a:r>
              <a:rPr lang="en-US" sz="4666" b="false" i="false" u="none" strike="noStrike">
                <a:solidFill>
                  <a:srgbClr val="FF2C2C"/>
                </a:solidFill>
                <a:latin typeface="Pretendard Bold"/>
              </a:rPr>
              <a:t>[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Bold"/>
              </a:rPr>
              <a:t>네이버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Bold"/>
              </a:rPr>
              <a:t>검색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Bold"/>
              </a:rPr>
              <a:t>창으로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Bold"/>
              </a:rPr>
              <a:t>연결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C2C"/>
                </a:solidFill>
                <a:ea typeface="Pretendard Bold"/>
              </a:rPr>
              <a:t>가능</a:t>
            </a:r>
            <a:r>
              <a:rPr lang="en-US" sz="4666" b="false" i="false" u="none" strike="noStrike">
                <a:solidFill>
                  <a:srgbClr val="FF2C2C"/>
                </a:solidFill>
                <a:latin typeface="Pretendard Bold"/>
              </a:rPr>
              <a:t> ]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11800" y="393700"/>
            <a:ext cx="57404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7.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스탬프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37000" y="5524500"/>
            <a:ext cx="13639800" cy="732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71100" y="1968500"/>
            <a:ext cx="4432300" cy="344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19700" y="2108200"/>
            <a:ext cx="6032500" cy="1056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60000">
            <a:off x="14998700" y="4178300"/>
            <a:ext cx="2552700" cy="2654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1087100" y="4927600"/>
            <a:ext cx="2171700" cy="217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41800" y="6248400"/>
            <a:ext cx="4876800" cy="294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73100" y="3009900"/>
            <a:ext cx="91059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지역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스탬프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획득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달성률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상승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122900" y="393700"/>
            <a:ext cx="63246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8.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7073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595959"/>
                </a:solidFill>
                <a:ea typeface="Pretendard Bold"/>
              </a:rPr>
              <a:t>스탬프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569200" y="2006600"/>
            <a:ext cx="6565900" cy="8839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1500" y="11353800"/>
            <a:ext cx="15100300" cy="82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각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여행지마다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여행기록이</a:t>
            </a:r>
            <a:r>
              <a:rPr lang="en-US" sz="4666" b="false" i="false" u="none" strike="noStrike">
                <a:solidFill>
                  <a:srgbClr val="FF2020"/>
                </a:solidFill>
                <a:latin typeface="Pretendard Bold"/>
              </a:rPr>
              <a:t> 5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회</a:t>
            </a:r>
            <a:r>
              <a:rPr lang="en-US" sz="4666" b="false" i="false" u="none" strike="noStrike">
                <a:solidFill>
                  <a:srgbClr val="FF202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이상일</a:t>
            </a:r>
            <a:r>
              <a:rPr lang="en-US" sz="4666" b="false" i="false" u="none" strike="noStrike">
                <a:solidFill>
                  <a:srgbClr val="FF202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FF2020"/>
                </a:solidFill>
                <a:ea typeface="Pretendard Bold"/>
              </a:rPr>
              <a:t>경우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모달창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확인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2146300"/>
            <a:ext cx="4318000" cy="426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2730620">
            <a:off x="4660900" y="2324100"/>
            <a:ext cx="1714500" cy="177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22700" y="2006600"/>
            <a:ext cx="6718300" cy="10744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71500" y="12446000"/>
            <a:ext cx="12407900" cy="82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획득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가능한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여행지의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경우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노란색으로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쉽게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확인</a:t>
            </a:r>
            <a:r>
              <a:rPr lang="en-US" sz="4666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66" b="false" i="false" u="none" strike="noStrike">
                <a:solidFill>
                  <a:srgbClr val="000000"/>
                </a:solidFill>
                <a:ea typeface="Pretendard Bold"/>
              </a:rPr>
              <a:t>가능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3600" y="6616700"/>
            <a:ext cx="43053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D836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0">
            <a:off x="-127000" y="0"/>
            <a:ext cx="146685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56500" y="6845300"/>
            <a:ext cx="139446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6800" y="2781300"/>
            <a:ext cx="18808700" cy="2133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05.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자체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평가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의견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01400" y="5257800"/>
            <a:ext cx="342900" cy="106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257800"/>
            <a:ext cx="342900" cy="106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82700" y="4826000"/>
            <a:ext cx="10299700" cy="189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0666" b="false" i="false" u="none" strike="noStrike" spc="213">
                <a:solidFill>
                  <a:srgbClr val="FF9156"/>
                </a:solidFill>
                <a:latin typeface="Caveat Bold"/>
              </a:rPr>
              <a:t>Project Reflection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FFFAF5"/>
                </a:solidFill>
                <a:latin typeface="Gmarket Sans Medium"/>
              </a:rPr>
              <a:t>Smart Trip Platform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4000" y="9982200"/>
            <a:ext cx="21323300" cy="3556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AI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코스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추천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기능을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중심으로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프론트엔드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주요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화면을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구현하고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사용자의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입력값을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기반으로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OpenAI API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와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연동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하여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맞춤형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코스를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생성하도록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개발했습니다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.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생성된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여행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결과를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PDF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로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저장하거나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,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카카오맵과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연동해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실제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경로로</a:t>
            </a:r>
            <a:r>
              <a:rPr lang="en-US" sz="4000" b="false" i="false" u="none" strike="noStrike">
                <a:solidFill>
                  <a:srgbClr val="FF2C2C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Pretendard Bold"/>
              </a:rPr>
              <a:t>시각화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할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있도록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구현했습니다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.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또한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TripStory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AI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웹툰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생성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기능을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통해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사용자가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여행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기록을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콘텐츠로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변환하고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게시글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상세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페이지에서는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댓글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·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대댓글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·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수정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·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삭제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등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인터랙션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기능을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구현하여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서비스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완성도를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높였습니다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49700" y="1003300"/>
            <a:ext cx="21183600" cy="1168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8600" y="1003300"/>
            <a:ext cx="3429000" cy="1181100"/>
          </a:xfrm>
          <a:prstGeom prst="rect">
            <a:avLst/>
          </a:prstGeom>
        </p:spPr>
        <p:txBody>
          <a:bodyPr anchor="ctr" rtlCol="false" lIns="0" tIns="68157" rIns="0" bIns="68157"/>
          <a:lstStyle/>
          <a:p>
            <a:pPr algn="ctr" lvl="0">
              <a:lnSpc>
                <a:spcPct val="102837"/>
              </a:lnSpc>
            </a:pP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차</a:t>
            </a:r>
            <a:r>
              <a:rPr lang="en-US" sz="6666" b="true" i="false" u="none" strike="noStrike">
                <a:solidFill>
                  <a:srgbClr val="244A34"/>
                </a:solidFill>
                <a:latin typeface="BM JUA "/>
              </a:rPr>
              <a:t> </a:t>
            </a: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현</a:t>
            </a:r>
            <a:r>
              <a:rPr lang="en-US" sz="6666" b="true" i="false" u="none" strike="noStrike">
                <a:solidFill>
                  <a:srgbClr val="244A34"/>
                </a:solidFill>
                <a:latin typeface="BM JUA "/>
              </a:rPr>
              <a:t> </a:t>
            </a: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탁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675100" y="-381000"/>
            <a:ext cx="3098800" cy="3467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532600" y="927100"/>
            <a:ext cx="1511300" cy="1346200"/>
          </a:xfrm>
          <a:prstGeom prst="rect">
            <a:avLst/>
          </a:prstGeom>
        </p:spPr>
        <p:txBody>
          <a:bodyPr anchor="ctr" rtlCol="false" lIns="0" tIns="130167" rIns="0" bIns="130167"/>
          <a:lstStyle/>
          <a:p>
            <a:pPr algn="r" lvl="0">
              <a:lnSpc>
                <a:spcPct val="93788"/>
              </a:lnSpc>
            </a:pPr>
            <a:r>
              <a:rPr lang="en" sz="7592" b="false" i="false" u="none" strike="noStrike">
                <a:solidFill>
                  <a:srgbClr val="244A34"/>
                </a:solidFill>
                <a:latin typeface="Poppins ExtraBold"/>
              </a:rPr>
              <a:t>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41300" y="520700"/>
            <a:ext cx="2717800" cy="214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62000" y="2717800"/>
            <a:ext cx="711200" cy="66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898100" y="2717800"/>
            <a:ext cx="711200" cy="660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89100" y="3136900"/>
            <a:ext cx="21145500" cy="3556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이번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프로젝트에서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Node.js + Express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백엔드와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React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프론트엔드를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직접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구성하며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서비스의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전체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흐름을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처음부터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끝까지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구현해보는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경험을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할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있었습니다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.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지역별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날씨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/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축제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/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추천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코스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API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를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연동하며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비동기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처리와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데이터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정제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과정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체득했고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, UI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에서는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카드형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콘텐츠와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반응형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디자인을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적용하여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사용자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중심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인터페이스를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구현에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대해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더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이해할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있었던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시간이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되었습니다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.
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프로젝트를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통해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설계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화면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구성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데이터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연동까지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웹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서비스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전반에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대한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이해도를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높일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-32">
                <a:solidFill>
                  <a:srgbClr val="595959"/>
                </a:solidFill>
                <a:ea typeface="Pretendard Bold"/>
              </a:rPr>
              <a:t>있었습니다</a:t>
            </a:r>
            <a:r>
              <a:rPr lang="en-US" sz="4000" b="false" i="false" u="none" strike="noStrike" spc="-32">
                <a:solidFill>
                  <a:srgbClr val="595959"/>
                </a:solidFill>
                <a:latin typeface="Pretendard Bold"/>
              </a:rPr>
              <a:t>.</a:t>
            </a:r>
            <a:r>
              <a:rPr lang="en" sz="4000" b="false" i="false" u="none" strike="noStrike">
                <a:solidFill>
                  <a:srgbClr val="595959"/>
                </a:solidFill>
                <a:latin typeface="Pretendard Bold"/>
              </a:rPr>
              <a:t/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49700" y="8305800"/>
            <a:ext cx="20091400" cy="1168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28600" y="8178800"/>
            <a:ext cx="3429000" cy="1409700"/>
          </a:xfrm>
          <a:prstGeom prst="rect">
            <a:avLst/>
          </a:prstGeom>
        </p:spPr>
        <p:txBody>
          <a:bodyPr anchor="ctr" rtlCol="false" lIns="0" tIns="68157" rIns="0" bIns="68157"/>
          <a:lstStyle/>
          <a:p>
            <a:pPr algn="ctr" lvl="0">
              <a:lnSpc>
                <a:spcPct val="102837"/>
              </a:lnSpc>
            </a:pP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박</a:t>
            </a:r>
            <a:r>
              <a:rPr lang="en-US" sz="6666" b="true" i="false" u="none" strike="noStrike">
                <a:solidFill>
                  <a:srgbClr val="244A34"/>
                </a:solidFill>
                <a:latin typeface="BM JUA "/>
              </a:rPr>
              <a:t> </a:t>
            </a: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성</a:t>
            </a:r>
            <a:r>
              <a:rPr lang="en-US" sz="6666" b="true" i="false" u="none" strike="noStrike">
                <a:solidFill>
                  <a:srgbClr val="244A34"/>
                </a:solidFill>
                <a:latin typeface="BM JUA "/>
              </a:rPr>
              <a:t> </a:t>
            </a: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훈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992600" y="6908800"/>
            <a:ext cx="3098800" cy="3467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9532600" y="8216900"/>
            <a:ext cx="1511300" cy="1346200"/>
          </a:xfrm>
          <a:prstGeom prst="rect">
            <a:avLst/>
          </a:prstGeom>
        </p:spPr>
        <p:txBody>
          <a:bodyPr anchor="ctr" rtlCol="false" lIns="0" tIns="130167" rIns="0" bIns="130167"/>
          <a:lstStyle/>
          <a:p>
            <a:pPr algn="r" lvl="0">
              <a:lnSpc>
                <a:spcPct val="93788"/>
              </a:lnSpc>
            </a:pPr>
            <a:r>
              <a:rPr lang="en" sz="7592" b="false" i="false" u="none" strike="noStrike">
                <a:solidFill>
                  <a:srgbClr val="244A34"/>
                </a:solidFill>
                <a:latin typeface="Poppins ExtraBold"/>
              </a:rPr>
              <a:t>%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596900" y="9715500"/>
            <a:ext cx="9144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898100" y="9398000"/>
            <a:ext cx="711200" cy="660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77600" y="7569200"/>
            <a:ext cx="2717800" cy="21463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49700" y="1968500"/>
            <a:ext cx="20955000" cy="1168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8600" y="1841500"/>
            <a:ext cx="3429000" cy="1409700"/>
          </a:xfrm>
          <a:prstGeom prst="rect">
            <a:avLst/>
          </a:prstGeom>
        </p:spPr>
        <p:txBody>
          <a:bodyPr anchor="ctr" rtlCol="false" lIns="0" tIns="68157" rIns="0" bIns="68157"/>
          <a:lstStyle/>
          <a:p>
            <a:pPr algn="ctr" lvl="0">
              <a:lnSpc>
                <a:spcPct val="102837"/>
              </a:lnSpc>
            </a:pP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은</a:t>
            </a:r>
            <a:r>
              <a:rPr lang="en-US" sz="6666" b="true" i="false" u="none" strike="noStrike">
                <a:solidFill>
                  <a:srgbClr val="244A34"/>
                </a:solidFill>
                <a:latin typeface="BM JUA "/>
              </a:rPr>
              <a:t> </a:t>
            </a: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지</a:t>
            </a:r>
            <a:r>
              <a:rPr lang="en-US" sz="6666" b="true" i="false" u="none" strike="noStrike">
                <a:solidFill>
                  <a:srgbClr val="244A34"/>
                </a:solidFill>
                <a:latin typeface="BM JUA "/>
              </a:rPr>
              <a:t> </a:t>
            </a: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영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675100" y="749300"/>
            <a:ext cx="3098800" cy="3086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532600" y="1879600"/>
            <a:ext cx="1511300" cy="1346200"/>
          </a:xfrm>
          <a:prstGeom prst="rect">
            <a:avLst/>
          </a:prstGeom>
        </p:spPr>
        <p:txBody>
          <a:bodyPr anchor="ctr" rtlCol="false" lIns="0" tIns="130167" rIns="0" bIns="130167"/>
          <a:lstStyle/>
          <a:p>
            <a:pPr algn="r" lvl="0">
              <a:lnSpc>
                <a:spcPct val="93788"/>
              </a:lnSpc>
            </a:pPr>
            <a:r>
              <a:rPr lang="en" sz="7592" b="false" i="false" u="none" strike="noStrike">
                <a:solidFill>
                  <a:srgbClr val="244A34"/>
                </a:solidFill>
                <a:latin typeface="Poppins ExtraBold"/>
              </a:rPr>
              <a:t>%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33300" y="1409700"/>
            <a:ext cx="2717800" cy="2146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73100" y="3797300"/>
            <a:ext cx="7112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93100" y="4127500"/>
            <a:ext cx="711200" cy="66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49700" y="8267700"/>
            <a:ext cx="21526500" cy="1168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8600" y="8077200"/>
            <a:ext cx="3429000" cy="1409700"/>
          </a:xfrm>
          <a:prstGeom prst="rect">
            <a:avLst/>
          </a:prstGeom>
        </p:spPr>
        <p:txBody>
          <a:bodyPr anchor="ctr" rtlCol="false" lIns="0" tIns="68157" rIns="0" bIns="68157"/>
          <a:lstStyle/>
          <a:p>
            <a:pPr algn="ctr" lvl="0">
              <a:lnSpc>
                <a:spcPct val="102837"/>
              </a:lnSpc>
            </a:pP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최</a:t>
            </a:r>
            <a:r>
              <a:rPr lang="en-US" sz="6666" b="true" i="false" u="none" strike="noStrike">
                <a:solidFill>
                  <a:srgbClr val="244A34"/>
                </a:solidFill>
                <a:latin typeface="BM JUA "/>
              </a:rPr>
              <a:t> </a:t>
            </a: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민</a:t>
            </a:r>
            <a:r>
              <a:rPr lang="en-US" sz="6666" b="true" i="false" u="none" strike="noStrike">
                <a:solidFill>
                  <a:srgbClr val="244A34"/>
                </a:solidFill>
                <a:latin typeface="BM JUA "/>
              </a:rPr>
              <a:t> </a:t>
            </a:r>
            <a:r>
              <a:rPr lang="ko-KR" sz="6666" b="true" i="false" u="none" strike="noStrike">
                <a:solidFill>
                  <a:srgbClr val="244A34"/>
                </a:solidFill>
                <a:ea typeface="BM JUA "/>
              </a:rPr>
              <a:t>아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992600" y="6845300"/>
            <a:ext cx="3098800" cy="3403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532600" y="8115300"/>
            <a:ext cx="1511300" cy="1346200"/>
          </a:xfrm>
          <a:prstGeom prst="rect">
            <a:avLst/>
          </a:prstGeom>
        </p:spPr>
        <p:txBody>
          <a:bodyPr anchor="ctr" rtlCol="false" lIns="0" tIns="130167" rIns="0" bIns="130167"/>
          <a:lstStyle/>
          <a:p>
            <a:pPr algn="r" lvl="0">
              <a:lnSpc>
                <a:spcPct val="93788"/>
              </a:lnSpc>
            </a:pPr>
            <a:r>
              <a:rPr lang="en" sz="7592" b="false" i="false" u="none" strike="noStrike">
                <a:solidFill>
                  <a:srgbClr val="244A34"/>
                </a:solidFill>
                <a:latin typeface="Poppins ExtraBold"/>
              </a:rPr>
              <a:t>%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73100" y="9728200"/>
            <a:ext cx="7112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043900" y="9639300"/>
            <a:ext cx="711200" cy="660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943100" y="10071100"/>
            <a:ext cx="21869400" cy="299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이번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프로젝트를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통해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Node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와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React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의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구조를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직접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설계하고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연결하는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과정을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경험하며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, </a:t>
            </a:r>
          </a:p>
          <a:p>
            <a:pPr algn="l" lvl="0">
              <a:lnSpc>
                <a:spcPct val="124499"/>
              </a:lnSpc>
            </a:pP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단순한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화면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구현을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넘어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데이터의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흐름을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이해하고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통합하는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역량을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키울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있었습니다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특히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마이페이지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기능에서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여행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기록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업로드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-&gt;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관리자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승인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-&gt;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스탬프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자동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지급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-&gt;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통계</a:t>
            </a:r>
            <a:r>
              <a:rPr lang="en-US" sz="4000" b="false" i="false" u="none" strike="noStrike" spc="40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FF6161"/>
                </a:solidFill>
                <a:ea typeface="Pretendard Bold"/>
              </a:rPr>
              <a:t>반영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으로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이어지는</a:t>
            </a:r>
          </a:p>
          <a:p>
            <a:pPr algn="l" lvl="0">
              <a:lnSpc>
                <a:spcPct val="124499"/>
              </a:lnSpc>
            </a:pP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전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과정을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직접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설계하고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구현하면서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데이터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관리와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시스템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간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연동의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중요성을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깊이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 spc="40">
                <a:solidFill>
                  <a:srgbClr val="595959"/>
                </a:solidFill>
                <a:ea typeface="Pretendard Bold"/>
              </a:rPr>
              <a:t>체감하였습니다</a:t>
            </a:r>
            <a:r>
              <a:rPr lang="en-US" sz="4000" b="false" i="false" u="none" strike="noStrike" spc="40">
                <a:solidFill>
                  <a:srgbClr val="595959"/>
                </a:solidFill>
                <a:latin typeface="Pretendard Bold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36500" y="7581900"/>
            <a:ext cx="2717800" cy="2146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943100" y="4203700"/>
            <a:ext cx="19202400" cy="284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React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기반의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컴포넌트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아키텍처로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CRUD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기능을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구현하며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코드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재사용성을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높이고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RESTful API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연동을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통한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데이터</a:t>
            </a:r>
            <a:r>
              <a:rPr lang="en-US" sz="4000" b="false" i="false" u="none" strike="noStrike">
                <a:solidFill>
                  <a:srgbClr val="FF6161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6161"/>
                </a:solidFill>
                <a:ea typeface="Pretendard Bold"/>
              </a:rPr>
              <a:t>처리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를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경험했습니다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.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상태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관리를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활용한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실시간</a:t>
            </a:r>
          </a:p>
          <a:p>
            <a:pPr algn="l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UI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업데이트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, API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데이터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필터링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조건부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렌더링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기반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쿠폰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발급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로직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구현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등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프론트엔드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기술스택을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실전에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적용하며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데이터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중심의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개발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역량을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키울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수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있었습니다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381000"/>
            <a:ext cx="939800" cy="292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28100" y="381000"/>
            <a:ext cx="939800" cy="292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0100" y="990600"/>
            <a:ext cx="8991600" cy="170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9599" b="false" i="false" u="none" strike="noStrike">
                <a:solidFill>
                  <a:srgbClr val="494949"/>
                </a:solidFill>
                <a:ea typeface="Gmarket Sans Bold"/>
              </a:rPr>
              <a:t>추후</a:t>
            </a:r>
            <a:r>
              <a:rPr lang="en-US" sz="9599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9599" b="false" i="false" u="none" strike="noStrike">
                <a:solidFill>
                  <a:srgbClr val="494949"/>
                </a:solidFill>
                <a:ea typeface="Gmarket Sans Bold"/>
              </a:rPr>
              <a:t>개선방안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" y="4038600"/>
            <a:ext cx="23736300" cy="383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" y="8623300"/>
            <a:ext cx="23736300" cy="383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78200" y="762000"/>
            <a:ext cx="7454900" cy="3289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6100" y="8686800"/>
            <a:ext cx="23876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5330" b="false" i="false" u="none" strike="noStrike">
                <a:solidFill>
                  <a:srgbClr val="000000"/>
                </a:solidFill>
                <a:ea typeface="NanumSquareRoundOTF Bold"/>
              </a:rPr>
              <a:t>박</a:t>
            </a:r>
            <a:r>
              <a:rPr lang="en-US" sz="533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5330" b="false" i="false" u="none" strike="noStrike">
                <a:solidFill>
                  <a:srgbClr val="000000"/>
                </a:solidFill>
                <a:ea typeface="NanumSquareRoundOTF Bold"/>
              </a:rPr>
              <a:t>성</a:t>
            </a:r>
            <a:r>
              <a:rPr lang="en-US" sz="533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5330" b="false" i="false" u="none" strike="noStrike">
                <a:solidFill>
                  <a:srgbClr val="000000"/>
                </a:solidFill>
                <a:ea typeface="NanumSquareRoundOTF Bold"/>
              </a:rPr>
              <a:t>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100" y="4305300"/>
            <a:ext cx="23876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5330" b="false" i="false" u="none" strike="noStrike">
                <a:solidFill>
                  <a:srgbClr val="000000"/>
                </a:solidFill>
                <a:ea typeface="NanumSquareRoundOTF Bold"/>
              </a:rPr>
              <a:t>차</a:t>
            </a:r>
            <a:r>
              <a:rPr lang="en-US" sz="533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5330" b="false" i="false" u="none" strike="noStrike">
                <a:solidFill>
                  <a:srgbClr val="000000"/>
                </a:solidFill>
                <a:ea typeface="NanumSquareRoundOTF Bold"/>
              </a:rPr>
              <a:t>현</a:t>
            </a:r>
            <a:r>
              <a:rPr lang="en-US" sz="533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5330" b="false" i="false" u="none" strike="noStrike">
                <a:solidFill>
                  <a:srgbClr val="000000"/>
                </a:solidFill>
                <a:ea typeface="NanumSquareRoundOTF Bold"/>
              </a:rPr>
              <a:t>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500" y="5283200"/>
            <a:ext cx="22872700" cy="2374900"/>
          </a:xfrm>
          <a:prstGeom prst="rect">
            <a:avLst/>
          </a:prstGeom>
        </p:spPr>
        <p:txBody>
          <a:bodyPr anchor="t" rtlCol="false" lIns="0" tIns="47413" rIns="0" bIns="0"/>
          <a:lstStyle/>
          <a:p>
            <a:pPr algn="l" lvl="0">
              <a:lnSpc>
                <a:spcPct val="99600"/>
              </a:lnSpc>
            </a:pP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기능이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확장될수록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컴포넌트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간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의존성이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늘어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구조가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복잡해지는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경향이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있었습니다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.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컴포넌트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단위를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명확히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분리하고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재사용성을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고려한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설계를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통해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유지보수성과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확장성을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높이는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방안과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 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일부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화면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전환과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인터랙션에서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사용자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흐름이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매끄럽지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않아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, 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UI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전환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애니메이션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,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레이아웃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흐름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개선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등을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통해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이용자가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더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자연스럽게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탐색할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수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있는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UX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를</a:t>
            </a:r>
            <a:r>
              <a:rPr lang="en-US" sz="3733" b="false" i="false" u="none" strike="noStrike" spc="-37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FF2020"/>
                </a:solidFill>
                <a:ea typeface="NanumSquareRoundOTF Bold"/>
              </a:rPr>
              <a:t>목표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로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진행해보고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733" b="false" i="false" u="none" strike="noStrike" spc="-37">
                <a:solidFill>
                  <a:srgbClr val="000000"/>
                </a:solidFill>
                <a:ea typeface="NanumSquareRoundOTF Bold"/>
              </a:rPr>
              <a:t>싶습니다</a:t>
            </a:r>
            <a:r>
              <a:rPr lang="en-US" sz="3733" b="false" i="false" u="none" strike="noStrike" spc="-37">
                <a:solidFill>
                  <a:srgbClr val="000000"/>
                </a:solidFill>
                <a:latin typeface="NanumSquareRoundOTF Bold"/>
              </a:rPr>
              <a:t>.
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5500" y="9537700"/>
            <a:ext cx="23215600" cy="237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AI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기능의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응답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속도와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사용자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경험을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더욱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향상시키기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위해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여행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코스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생성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과정의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비동기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처리와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로딩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피드백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UI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를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개선하고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싶습니다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. 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또한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AI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가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생성한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결과를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다양한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형식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(PDF·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이미지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·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게시글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등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)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으로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변환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·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공유할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수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있는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기능을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확장하여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사용자가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플랫폼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내에서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더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자유롭게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활용할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수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있도록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개선할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예정입니다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.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추가로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,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댓글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및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스토리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페이지의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반응형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디자인과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접근성을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보완해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모바일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환경에서도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자연스럽게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이용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가능한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UI/UX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를</a:t>
            </a:r>
            <a:r>
              <a:rPr lang="en-US" sz="3333" b="false" i="false" u="none" strike="noStrike">
                <a:solidFill>
                  <a:srgbClr val="FF2020"/>
                </a:solidFill>
                <a:latin typeface="NanumSquareRoundOTF Bold"/>
              </a:rPr>
              <a:t> </a:t>
            </a:r>
            <a:r>
              <a:rPr lang="ko-KR" sz="3333" b="false" i="false" u="none" strike="noStrike">
                <a:solidFill>
                  <a:srgbClr val="FF2020"/>
                </a:solidFill>
                <a:ea typeface="NanumSquareRoundOTF Bold"/>
              </a:rPr>
              <a:t>구현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하고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 </a:t>
            </a:r>
            <a:r>
              <a:rPr lang="ko-KR" sz="3333" b="false" i="false" u="none" strike="noStrike">
                <a:solidFill>
                  <a:srgbClr val="000000"/>
                </a:solidFill>
                <a:ea typeface="NanumSquareRoundOTF Bold"/>
              </a:rPr>
              <a:t>싶습니다</a:t>
            </a:r>
            <a:r>
              <a:rPr lang="en-US" sz="3333" b="false" i="false" u="none" strike="noStrike">
                <a:solidFill>
                  <a:srgbClr val="000000"/>
                </a:solidFill>
                <a:latin typeface="NanumSquareRoundOTF Bold"/>
              </a:rPr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381000"/>
            <a:ext cx="939800" cy="292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28100" y="381000"/>
            <a:ext cx="939800" cy="292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00100" y="990600"/>
            <a:ext cx="8991600" cy="170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9599" b="false" i="false" u="none" strike="noStrike">
                <a:solidFill>
                  <a:srgbClr val="494949"/>
                </a:solidFill>
                <a:ea typeface="Gmarket Sans Bold"/>
              </a:rPr>
              <a:t>추후</a:t>
            </a:r>
            <a:r>
              <a:rPr lang="en-US" sz="9599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9599" b="false" i="false" u="none" strike="noStrike">
                <a:solidFill>
                  <a:srgbClr val="494949"/>
                </a:solidFill>
                <a:ea typeface="Gmarket Sans Bold"/>
              </a:rPr>
              <a:t>개선방안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" y="4038600"/>
            <a:ext cx="23736300" cy="383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" y="8623300"/>
            <a:ext cx="23736300" cy="383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71500" y="8877300"/>
            <a:ext cx="23876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5330" b="false" i="false" u="none" strike="noStrike">
                <a:solidFill>
                  <a:srgbClr val="000000"/>
                </a:solidFill>
                <a:ea typeface="NanumSquareRoundOTF Bold"/>
              </a:rPr>
              <a:t>최</a:t>
            </a:r>
            <a:r>
              <a:rPr lang="en-US" sz="533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5330" b="false" i="false" u="none" strike="noStrike">
                <a:solidFill>
                  <a:srgbClr val="000000"/>
                </a:solidFill>
                <a:ea typeface="NanumSquareRoundOTF Bold"/>
              </a:rPr>
              <a:t>민</a:t>
            </a:r>
            <a:r>
              <a:rPr lang="en-US" sz="533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5330" b="false" i="false" u="none" strike="noStrike">
                <a:solidFill>
                  <a:srgbClr val="000000"/>
                </a:solidFill>
                <a:ea typeface="NanumSquareRoundOTF Bold"/>
              </a:rPr>
              <a:t>아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224500" y="584200"/>
            <a:ext cx="5486400" cy="382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96900" y="4241800"/>
            <a:ext cx="23876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NanumSquareRoundOTF Bold"/>
              </a:rPr>
              <a:t>은</a:t>
            </a:r>
            <a:r>
              <a:rPr lang="en-US" sz="5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NanumSquareRoundOTF Bold"/>
              </a:rPr>
              <a:t>지</a:t>
            </a:r>
            <a:r>
              <a:rPr lang="en-US" sz="5333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NanumSquareRoundOTF Bold"/>
              </a:rPr>
              <a:t>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200" y="9982200"/>
            <a:ext cx="23761700" cy="213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현재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마이페이지의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'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나의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여행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통계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'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기능에서는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사용자가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여행을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업로드할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경우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관리자가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해당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자료를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검토하고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승인을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진행하도록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구성되어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있습니다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.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향후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실제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서비스로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확장될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경우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, API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를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활용하여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업로드된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장소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정보와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증빙자료를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통합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관리하거나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,</a:t>
            </a:r>
            <a:r>
              <a:rPr lang="en-US" sz="4000" b="false" i="false" u="none" strike="noStrike">
                <a:solidFill>
                  <a:srgbClr val="E6002D"/>
                </a:solidFill>
                <a:latin typeface="NanumSquareRoundOTF Bold"/>
              </a:rPr>
              <a:t> AI</a:t>
            </a:r>
            <a:r>
              <a:rPr lang="ko-KR" sz="4000" b="false" i="false" u="none" strike="noStrike">
                <a:solidFill>
                  <a:srgbClr val="E6002D"/>
                </a:solidFill>
                <a:ea typeface="NanumSquareRoundOTF Bold"/>
              </a:rPr>
              <a:t>기술을</a:t>
            </a:r>
            <a:r>
              <a:rPr lang="en-US" sz="4000" b="false" i="false" u="none" strike="noStrike">
                <a:solidFill>
                  <a:srgbClr val="E6002D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E6002D"/>
                </a:solidFill>
                <a:ea typeface="NanumSquareRoundOTF Bold"/>
              </a:rPr>
              <a:t>통해</a:t>
            </a:r>
            <a:r>
              <a:rPr lang="en-US" sz="4000" b="false" i="false" u="none" strike="noStrike">
                <a:solidFill>
                  <a:srgbClr val="E6002D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E6002D"/>
                </a:solidFill>
                <a:ea typeface="NanumSquareRoundOTF Bold"/>
              </a:rPr>
              <a:t>보다</a:t>
            </a:r>
            <a:r>
              <a:rPr lang="en-US" sz="4000" b="false" i="false" u="none" strike="noStrike">
                <a:solidFill>
                  <a:srgbClr val="E6002D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E6002D"/>
                </a:solidFill>
                <a:ea typeface="NanumSquareRoundOTF Bold"/>
              </a:rPr>
              <a:t>효율적이고</a:t>
            </a:r>
            <a:r>
              <a:rPr lang="en-US" sz="4000" b="false" i="false" u="none" strike="noStrike">
                <a:solidFill>
                  <a:srgbClr val="E6002D"/>
                </a:solidFill>
                <a:latin typeface="NanumSquareRoundOTF Bold"/>
              </a:rPr>
              <a:t>, </a:t>
            </a:r>
            <a:r>
              <a:rPr lang="ko-KR" sz="4000" b="false" i="false" u="none" strike="noStrike">
                <a:solidFill>
                  <a:srgbClr val="E6002D"/>
                </a:solidFill>
                <a:ea typeface="NanumSquareRoundOTF Bold"/>
              </a:rPr>
              <a:t>정확한</a:t>
            </a:r>
            <a:r>
              <a:rPr lang="en-US" sz="4000" b="false" i="false" u="none" strike="noStrike">
                <a:solidFill>
                  <a:srgbClr val="E6002D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E6002D"/>
                </a:solidFill>
                <a:ea typeface="NanumSquareRoundOTF Bold"/>
              </a:rPr>
              <a:t>승인</a:t>
            </a:r>
            <a:r>
              <a:rPr lang="en-US" sz="4000" b="false" i="false" u="none" strike="noStrike">
                <a:solidFill>
                  <a:srgbClr val="E6002D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E6002D"/>
                </a:solidFill>
                <a:ea typeface="NanumSquareRoundOTF Bold"/>
              </a:rPr>
              <a:t>절차를</a:t>
            </a:r>
            <a:r>
              <a:rPr lang="en-US" sz="4000" b="false" i="false" u="none" strike="noStrike">
                <a:solidFill>
                  <a:srgbClr val="E6002D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E6002D"/>
                </a:solidFill>
                <a:ea typeface="NanumSquareRoundOTF Bold"/>
              </a:rPr>
              <a:t>구현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하고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싶습니다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0600" y="5435600"/>
            <a:ext cx="22885400" cy="213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단일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기능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중심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서비스에서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벗어나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,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데이터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·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콘텐츠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·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리워드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·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거래가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연결되는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통합형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플랫폼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구조로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확장하고</a:t>
            </a:r>
            <a:b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</a:b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싶습니다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.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사용자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활동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데이터를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기반으로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AI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추천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·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맞춤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UI·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자동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혜택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적용을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구현하고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,
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실시간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업데이트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·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캐싱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·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스트리밍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기반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설계를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통해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반응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속도와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확장성을</a:t>
            </a:r>
            <a:r>
              <a:rPr lang="en-US" sz="4000" b="false" i="false" u="none" strike="noStrike">
                <a:solidFill>
                  <a:srgbClr val="FF2C2C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FF2C2C"/>
                </a:solidFill>
                <a:ea typeface="NanumSquareRoundOTF Bold"/>
              </a:rPr>
              <a:t>강화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하고</a:t>
            </a:r>
            <a:r>
              <a:rPr lang="en-US" sz="4000" b="false" i="false" u="none" strike="noStrike">
                <a:solidFill>
                  <a:srgbClr val="000000"/>
                </a:solidFill>
                <a:latin typeface="NanumSquareRoundOTF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NanumSquareRoundOTF Bold"/>
              </a:rPr>
              <a:t>싶습니다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2700" y="2298700"/>
            <a:ext cx="6718300" cy="1841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10330" b="false" i="false" u="none" strike="noStrike">
                <a:solidFill>
                  <a:srgbClr val="494949"/>
                </a:solidFill>
                <a:ea typeface="Gmarket Sans Bold"/>
              </a:rPr>
              <a:t>기대</a:t>
            </a:r>
            <a:r>
              <a:rPr lang="en-US" sz="10330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10330" b="false" i="false" u="none" strike="noStrike">
                <a:solidFill>
                  <a:srgbClr val="494949"/>
                </a:solidFill>
                <a:ea typeface="Gmarket Sans Bold"/>
              </a:rPr>
              <a:t>효과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48400" y="4787900"/>
            <a:ext cx="342900" cy="1066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4787900"/>
            <a:ext cx="342900" cy="1066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85900" y="4330700"/>
            <a:ext cx="4876800" cy="189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0666" b="false" i="false" u="none" strike="noStrike" spc="213">
                <a:solidFill>
                  <a:srgbClr val="FF9156"/>
                </a:solidFill>
                <a:latin typeface="Caveat Bold"/>
              </a:rPr>
              <a:t>keyword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96200" y="2324100"/>
            <a:ext cx="15824200" cy="3289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064500" y="2616200"/>
            <a:ext cx="7696200" cy="72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1) AI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기반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여행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서비스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고도화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49494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12200" y="3606800"/>
            <a:ext cx="14617700" cy="72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AI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를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활용한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사용자의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여행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데이터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분석하여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,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개인화된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경험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제공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12200" y="4521200"/>
            <a:ext cx="13944600" cy="72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데이터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중심의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지능형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여행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플랫폼으로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발전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96200" y="6146800"/>
            <a:ext cx="15824200" cy="3289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064500" y="6426200"/>
            <a:ext cx="8293100" cy="72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2)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사용자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참여형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여행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생태계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조성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12200" y="7429500"/>
            <a:ext cx="14617700" cy="72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사용자간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후기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,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댓글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,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좋아요를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통한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소통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중심의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커뮤니티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활성화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2200" y="8343900"/>
            <a:ext cx="13944600" cy="72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스탬프와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등급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시스템으로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지속적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참여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유도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및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동기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부여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96200" y="9956800"/>
            <a:ext cx="15824200" cy="3289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064500" y="10248900"/>
            <a:ext cx="6883400" cy="72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3)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지역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관광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및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정보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Bold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Bold"/>
              </a:rPr>
              <a:t>데이터화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12200" y="11239500"/>
            <a:ext cx="13944600" cy="72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AI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추천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알고리즘의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정교화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및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지역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관광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활성화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기여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12200" y="12153900"/>
            <a:ext cx="13944600" cy="7239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공공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,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지자체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관광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플랫폼과의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연계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가능성</a:t>
            </a:r>
            <a:r>
              <a:rPr lang="en-US" sz="4056" b="false" i="false" u="none" strike="noStrike">
                <a:solidFill>
                  <a:srgbClr val="494949"/>
                </a:solidFill>
                <a:latin typeface="Gmarket Sans Medium"/>
              </a:rPr>
              <a:t> </a:t>
            </a:r>
            <a:r>
              <a:rPr lang="ko-KR" sz="4056" b="false" i="false" u="none" strike="noStrike">
                <a:solidFill>
                  <a:srgbClr val="494949"/>
                </a:solidFill>
                <a:ea typeface="Gmarket Sans Medium"/>
              </a:rPr>
              <a:t>확보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D836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0">
            <a:off x="-127000" y="0"/>
            <a:ext cx="146685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56500" y="6845300"/>
            <a:ext cx="139446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6800" y="2781300"/>
            <a:ext cx="18808700" cy="2133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06.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시연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33400" y="5257800"/>
            <a:ext cx="342900" cy="106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257800"/>
            <a:ext cx="342900" cy="106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82700" y="4826000"/>
            <a:ext cx="11811000" cy="189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0666" b="false" i="false" u="none" strike="noStrike" spc="213">
                <a:solidFill>
                  <a:srgbClr val="FF9156"/>
                </a:solidFill>
                <a:latin typeface="Caveat Bold"/>
              </a:rPr>
              <a:t>Project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FFFAF5"/>
                </a:solidFill>
                <a:latin typeface="Gmarket Sans Medium"/>
              </a:rPr>
              <a:t>Smart Trip Platform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C846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66800" y="1244600"/>
            <a:ext cx="22263100" cy="1123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72900" y="2222500"/>
            <a:ext cx="850900" cy="850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53100" y="5257800"/>
            <a:ext cx="12827000" cy="38354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0775" b="false" i="false" u="none" strike="noStrike">
                <a:solidFill>
                  <a:srgbClr val="494949"/>
                </a:solidFill>
                <a:latin typeface="Gmarket Sans Bold"/>
              </a:rPr>
              <a:t>Let’s GO</a:t>
            </a:r>
          </a:p>
          <a:p>
            <a:pPr algn="ctr" lvl="0">
              <a:lnSpc>
                <a:spcPct val="116199"/>
              </a:lnSpc>
            </a:pPr>
            <a:r>
              <a:rPr lang="en" sz="10775" b="false" i="false" u="none" strike="noStrike">
                <a:solidFill>
                  <a:srgbClr val="494949"/>
                </a:solidFill>
                <a:latin typeface="Gmarket Sans Bold"/>
              </a:rPr>
              <a:t>tRIP STORY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0147300"/>
            <a:ext cx="1651000" cy="165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2600" y="9525000"/>
            <a:ext cx="208661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66200" y="3581400"/>
            <a:ext cx="393700" cy="124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63800" y="3581400"/>
            <a:ext cx="393700" cy="1244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305800" y="3111500"/>
            <a:ext cx="7734300" cy="20320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1446" b="false" i="false" u="none" strike="noStrike" spc="229">
                <a:solidFill>
                  <a:srgbClr val="FF9156"/>
                </a:solidFill>
                <a:latin typeface="Caveat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44900" y="10858500"/>
            <a:ext cx="200660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595959"/>
                </a:solidFill>
                <a:latin typeface="Pretendard Bold"/>
              </a:rPr>
              <a:t>https://github.com/eternus24/CallDayProject.github.io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46500" y="10058400"/>
            <a:ext cx="200660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팀원들과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함께한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이전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 [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사용자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건강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관리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서비스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개발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4000" b="false" i="false" u="none" strike="noStrike">
                <a:solidFill>
                  <a:srgbClr val="595959"/>
                </a:solidFill>
                <a:latin typeface="Pretendard Bold"/>
              </a:rPr>
              <a:t>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D836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0">
            <a:off x="-127000" y="0"/>
            <a:ext cx="146685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56500" y="6845300"/>
            <a:ext cx="139446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6800" y="2781300"/>
            <a:ext cx="21170900" cy="2133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02.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팀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구성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및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역할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91900" y="5257800"/>
            <a:ext cx="342900" cy="106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257800"/>
            <a:ext cx="342900" cy="106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82700" y="4826000"/>
            <a:ext cx="10261600" cy="189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0666" b="false" i="false" u="none" strike="noStrike" spc="213">
                <a:solidFill>
                  <a:srgbClr val="FF9156"/>
                </a:solidFill>
                <a:latin typeface="Caveat Bold"/>
              </a:rPr>
              <a:t>Project Teamwork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FFFAF5"/>
                </a:solidFill>
                <a:latin typeface="Gmarket Sans Medium"/>
              </a:rPr>
              <a:t>Smart Trip Platform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63600" y="2146300"/>
          <a:ext cx="23050500" cy="11074400"/>
        </p:xfrm>
        <a:graphic>
          <a:graphicData uri="http://schemas.openxmlformats.org/drawingml/2006/table">
            <a:tbl>
              <a:tblPr/>
              <a:tblGrid>
                <a:gridCol w="3839210"/>
                <a:gridCol w="19217624"/>
              </a:tblGrid>
              <a:tr h="11694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프로젝트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팀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구성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및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역할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495174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차</a:t>
                      </a:r>
                      <a:r>
                        <a:rPr lang="en-US" sz="4666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현</a:t>
                      </a:r>
                      <a:r>
                        <a:rPr lang="en-US" sz="4666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탁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5174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박</a:t>
                      </a:r>
                      <a:r>
                        <a:rPr lang="en-US" sz="4666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성</a:t>
                      </a:r>
                      <a:r>
                        <a:rPr lang="en-US" sz="4666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훈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1900" y="8636000"/>
            <a:ext cx="18034000" cy="4229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9400"/>
              </a:lnSpc>
            </a:pP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[ AI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여행추천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/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트립스토리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(AI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그림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게시판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) ]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1. 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사용자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입력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기반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맞춤형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코스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생성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 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2. AI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알고리즘을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활용한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최적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경로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추천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 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3.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기록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데이터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기반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AI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이미지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자동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생성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 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4.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생성된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이미지를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커뮤니티에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공유하는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게시판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구현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5.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스탬프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등록에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따른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최초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제한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기능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(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트립스토리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)</a:t>
            </a:r>
            <a:r>
              <a:rPr lang="en" sz="3333" b="false" i="false" u="none" strike="noStrike">
                <a:solidFill>
                  <a:srgbClr val="494949"/>
                </a:solidFill>
                <a:latin typeface="Gmarket Sans Light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41900" y="4089400"/>
            <a:ext cx="18656300" cy="349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9400"/>
              </a:lnSpc>
            </a:pP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[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메인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/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로그인처리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/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관리자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페이지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/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지역별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추천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]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1.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메인페이지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-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등록된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공지사항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게시글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형식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공지사항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조회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(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좋아요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/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댓글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)
2.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로그인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시스템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-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회원가입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소셜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로그인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등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일반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로그인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기능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
3.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관리자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시스템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-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관리자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로그인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/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방문자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및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전제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회원수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그래프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/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유저관리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시스템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/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공지사항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추가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4.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지역별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추천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-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지도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클릭시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해당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위치의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기온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날씨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정보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및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근처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추천장소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정보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출력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AF5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63600" y="2146300"/>
          <a:ext cx="23050500" cy="11074400"/>
        </p:xfrm>
        <a:graphic>
          <a:graphicData uri="http://schemas.openxmlformats.org/drawingml/2006/table">
            <a:tbl>
              <a:tblPr/>
              <a:tblGrid>
                <a:gridCol w="3839210"/>
                <a:gridCol w="19217624"/>
              </a:tblGrid>
              <a:tr h="11694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367" b="false" i="false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07899"/>
                        </a:lnSpc>
                        <a:defRPr/>
                      </a:pP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프로젝트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팀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구성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및</a:t>
                      </a:r>
                      <a:r>
                        <a:rPr lang="en-US" sz="4000" b="fals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4000" b="fals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역할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495174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은</a:t>
                      </a:r>
                      <a:r>
                        <a:rPr lang="en-US" sz="4666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지</a:t>
                      </a:r>
                      <a:r>
                        <a:rPr lang="en-US" sz="4666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영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10" b="false" i="false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5174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최</a:t>
                      </a:r>
                      <a:r>
                        <a:rPr lang="en-US" sz="4666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민</a:t>
                      </a:r>
                      <a:r>
                        <a:rPr lang="en-US" sz="4666" b="false" i="false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4666" b="false" i="false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2202" b="false" i="false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651000"/>
            <a:ext cx="22656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595959"/>
                </a:solidFill>
                <a:latin typeface="Gmarket Sans Medium"/>
              </a:rPr>
              <a:t>Smart Trip Platform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1900" y="8547100"/>
            <a:ext cx="18034000" cy="4229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9400"/>
              </a:lnSpc>
            </a:pP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[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마이페이지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&amp;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스탬프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&amp;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여행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통계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&amp;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관리자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승인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</a:t>
            </a:r>
            <a:r>
              <a:rPr lang="ko-KR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시스템</a:t>
            </a:r>
            <a:r>
              <a:rPr lang="en-US" sz="3333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]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1.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사용자가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직접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기록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업로드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(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관리자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승인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공식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기록으로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등록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)
2.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5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회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이상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스탬프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1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획득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권한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부여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(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누적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스탬프에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따라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등급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상승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)
3.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지역별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스탬프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지도와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방문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기록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시각화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4.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개인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통계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(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방문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지역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수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횟수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등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)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자동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계산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및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표시</a:t>
            </a:r>
          </a:p>
          <a:p>
            <a:pPr algn="l" lvl="0">
              <a:lnSpc>
                <a:spcPct val="149400"/>
              </a:lnSpc>
            </a:pP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5.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사용자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경험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향상을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위해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모달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알림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요약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카드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등</a:t>
            </a:r>
            <a:r>
              <a:rPr lang="en-US" sz="3333" b="false" i="false" u="none" strike="noStrike">
                <a:solidFill>
                  <a:srgbClr val="494949"/>
                </a:solidFill>
                <a:latin typeface="Gmarket Sans Light"/>
              </a:rPr>
              <a:t> UI </a:t>
            </a:r>
            <a:r>
              <a:rPr lang="ko-KR" sz="3333" b="false" i="false" u="none" strike="noStrike">
                <a:solidFill>
                  <a:srgbClr val="494949"/>
                </a:solidFill>
                <a:ea typeface="Gmarket Sans Light"/>
              </a:rPr>
              <a:t>개선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41900" y="3581400"/>
            <a:ext cx="19418300" cy="4229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49400"/>
              </a:lnSpc>
            </a:pPr>
            <a:r>
              <a:rPr lang="en-US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[ </a:t>
            </a:r>
            <a:r>
              <a:rPr lang="ko-KR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여행추천정보</a:t>
            </a:r>
            <a:r>
              <a:rPr lang="en-US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</a:t>
            </a:r>
            <a:r>
              <a:rPr lang="ko-KR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카테고리</a:t>
            </a:r>
            <a:r>
              <a:rPr lang="en-US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&amp; </a:t>
            </a:r>
            <a:r>
              <a:rPr lang="ko-KR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여행후기</a:t>
            </a:r>
            <a:r>
              <a:rPr lang="en-US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</a:t>
            </a:r>
            <a:r>
              <a:rPr lang="ko-KR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게시판</a:t>
            </a:r>
            <a:r>
              <a:rPr lang="en-US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&amp; </a:t>
            </a:r>
            <a:r>
              <a:rPr lang="ko-KR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ea typeface="Gmarket Sans Light"/>
              </a:rPr>
              <a:t>여행로컬마켓</a:t>
            </a:r>
            <a:r>
              <a:rPr lang="en-US" sz="3329" b="true" i="false" u="none" strike="noStrike">
                <a:solidFill>
                  <a:srgbClr val="494949"/>
                </a:solidFill>
                <a:highlight>
                  <a:srgbClr val="FEEFC5"/>
                </a:highlight>
                <a:latin typeface="Gmarket Sans Light"/>
              </a:rPr>
              <a:t> ]
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1.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추천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정보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-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테마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(10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가지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카테고리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),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전국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축제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(6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종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분류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·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날짜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정렬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),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사이트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모음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
2.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후기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&amp;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댓글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시스템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- CRUD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권한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제어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 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이미지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업로드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/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슬라이더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해시태그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자동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추가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·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클릭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검색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</a:t>
            </a:r>
          </a:p>
          <a:p>
            <a:pPr algn="l" lvl="0">
              <a:lnSpc>
                <a:spcPct val="149400"/>
              </a:lnSpc>
            </a:pP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링크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정규화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좋아요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/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조회수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국내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·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해외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분류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,3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단계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계층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댓글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답글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토글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실시간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동기화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수정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/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시간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표시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
3.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여행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로컬마켓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-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지역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필터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·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초성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검색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방문별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쿠폰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진행도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표시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다중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정렬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
4.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상품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상세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모달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·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혜택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안내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팝오버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,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방문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기록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기반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자동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쿠폰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발급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&amp;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지역별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할인</a:t>
            </a:r>
            <a:r>
              <a:rPr lang="en-US" sz="3329" b="false" i="false" u="none" strike="noStrike">
                <a:solidFill>
                  <a:srgbClr val="494949"/>
                </a:solidFill>
                <a:latin typeface="Gmarket Sans Light"/>
              </a:rPr>
              <a:t> </a:t>
            </a:r>
            <a:r>
              <a:rPr lang="ko-KR" sz="3329" b="false" i="false" u="none" strike="noStrike">
                <a:solidFill>
                  <a:srgbClr val="494949"/>
                </a:solidFill>
                <a:ea typeface="Gmarket Sans Light"/>
              </a:rPr>
              <a:t>적용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D836B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0">
            <a:off x="-127000" y="0"/>
            <a:ext cx="146685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56500" y="6845300"/>
            <a:ext cx="139446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95400" y="2781300"/>
            <a:ext cx="21577300" cy="21336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03.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수행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절차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및</a:t>
            </a:r>
            <a:r>
              <a:rPr lang="en-US" sz="11999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11999" b="false" i="false" u="none" strike="noStrike">
                <a:solidFill>
                  <a:srgbClr val="FFFFFF"/>
                </a:solidFill>
                <a:ea typeface="Gmarket Sans Bold"/>
              </a:rPr>
              <a:t>방법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36200" y="5257800"/>
            <a:ext cx="342900" cy="106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257800"/>
            <a:ext cx="342900" cy="106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82700" y="4826000"/>
            <a:ext cx="8928100" cy="18923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10666" b="false" i="false" u="none" strike="noStrike" spc="213">
                <a:solidFill>
                  <a:srgbClr val="FF9156"/>
                </a:solidFill>
                <a:latin typeface="Caveat Bold"/>
              </a:rPr>
              <a:t>Project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800" y="889000"/>
            <a:ext cx="5435600" cy="546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066" b="false" i="false" u="none" strike="noStrike">
                <a:solidFill>
                  <a:srgbClr val="FFFAF5"/>
                </a:solidFill>
                <a:latin typeface="Gmarket Sans Medium"/>
              </a:rPr>
              <a:t>Smart Trip Platform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